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84" r:id="rId10"/>
    <p:sldId id="285" r:id="rId11"/>
    <p:sldId id="286" r:id="rId12"/>
    <p:sldId id="287" r:id="rId13"/>
    <p:sldId id="288" r:id="rId14"/>
    <p:sldId id="264" r:id="rId15"/>
    <p:sldId id="290" r:id="rId16"/>
    <p:sldId id="291" r:id="rId17"/>
    <p:sldId id="292" r:id="rId18"/>
    <p:sldId id="266" r:id="rId19"/>
    <p:sldId id="267" r:id="rId20"/>
    <p:sldId id="269" r:id="rId21"/>
    <p:sldId id="270" r:id="rId22"/>
    <p:sldId id="272" r:id="rId23"/>
    <p:sldId id="268" r:id="rId24"/>
    <p:sldId id="293" r:id="rId25"/>
    <p:sldId id="289" r:id="rId26"/>
  </p:sldIdLst>
  <p:sldSz cx="12192000" cy="6858000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32064"/>
    <a:srgbClr val="5C207E"/>
    <a:srgbClr val="2F3D55"/>
    <a:srgbClr val="FFFFFF"/>
    <a:srgbClr val="E2A326"/>
    <a:srgbClr val="C1FBFB"/>
    <a:srgbClr val="86EBF6"/>
    <a:srgbClr val="4CE2F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26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8AD3CFF-FAF2-4A44-8DDB-AAD61E65FEE9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A8F3BF8-2800-463F-82BC-507ED43626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EC08E-5E1B-4FCD-8371-7462B3813A1B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B1CEA-8D22-4134-BD26-CA40DEC664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A5344-AF34-4A86-84DC-ADB12C92AAA7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90785-73BC-4718-AB70-CF9A1103DD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A216-E396-4987-9CDE-BDF471BD2C1E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DFCC0-39C1-46F5-842F-A448A9A5027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11"/>
          <p:cNvSpPr/>
          <p:nvPr/>
        </p:nvSpPr>
        <p:spPr bwMode="auto">
          <a:xfrm>
            <a:off x="368300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13"/>
          <p:cNvSpPr/>
          <p:nvPr/>
        </p:nvSpPr>
        <p:spPr bwMode="auto">
          <a:xfrm>
            <a:off x="1320800" y="0"/>
            <a:ext cx="242888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18"/>
          <p:cNvSpPr/>
          <p:nvPr/>
        </p:nvSpPr>
        <p:spPr bwMode="auto">
          <a:xfrm>
            <a:off x="1522413" y="0"/>
            <a:ext cx="3063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onnettore 1 10"/>
          <p:cNvSpPr>
            <a:spLocks noChangeShapeType="1"/>
          </p:cNvSpPr>
          <p:nvPr/>
        </p:nvSpPr>
        <p:spPr bwMode="auto">
          <a:xfrm>
            <a:off x="14128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Connettore 1 19"/>
          <p:cNvSpPr>
            <a:spLocks noChangeShapeType="1"/>
          </p:cNvSpPr>
          <p:nvPr/>
        </p:nvSpPr>
        <p:spPr bwMode="auto">
          <a:xfrm>
            <a:off x="113823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Connettore 1 15"/>
          <p:cNvSpPr>
            <a:spLocks noChangeShapeType="1"/>
          </p:cNvSpPr>
          <p:nvPr/>
        </p:nvSpPr>
        <p:spPr bwMode="auto">
          <a:xfrm>
            <a:off x="2301875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Connettore 1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Connettore 1 21"/>
          <p:cNvSpPr>
            <a:spLocks noChangeShapeType="1"/>
          </p:cNvSpPr>
          <p:nvPr/>
        </p:nvSpPr>
        <p:spPr bwMode="auto">
          <a:xfrm>
            <a:off x="1215231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ttangolo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e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e 22"/>
          <p:cNvSpPr/>
          <p:nvPr/>
        </p:nvSpPr>
        <p:spPr bwMode="auto">
          <a:xfrm>
            <a:off x="1746250" y="4867275"/>
            <a:ext cx="855663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e 23"/>
          <p:cNvSpPr/>
          <p:nvPr/>
        </p:nvSpPr>
        <p:spPr bwMode="auto">
          <a:xfrm>
            <a:off x="1454150" y="5500688"/>
            <a:ext cx="184150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e 25"/>
          <p:cNvSpPr/>
          <p:nvPr/>
        </p:nvSpPr>
        <p:spPr bwMode="auto">
          <a:xfrm>
            <a:off x="2219325" y="5788025"/>
            <a:ext cx="365125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e 24"/>
          <p:cNvSpPr/>
          <p:nvPr/>
        </p:nvSpPr>
        <p:spPr>
          <a:xfrm>
            <a:off x="2540000" y="4495800"/>
            <a:ext cx="48736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22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088" y="1111250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17039-2D1C-4E6B-AED6-D187DC77E3DB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23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701" y="4117975"/>
            <a:ext cx="3657600" cy="511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766888" y="4929188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E28E2-92F4-4BDC-BD9E-E02076F814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6E0B2F9-0E20-4E5C-BB79-6793253A4E56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D90FE8B-3AA6-4D5A-B2C4-3C76DBD5B2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9"/>
          <p:cNvSpPr/>
          <p:nvPr/>
        </p:nvSpPr>
        <p:spPr bwMode="auto">
          <a:xfrm>
            <a:off x="368300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10"/>
          <p:cNvSpPr/>
          <p:nvPr/>
        </p:nvSpPr>
        <p:spPr bwMode="auto">
          <a:xfrm>
            <a:off x="1320800" y="0"/>
            <a:ext cx="242888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11"/>
          <p:cNvSpPr/>
          <p:nvPr/>
        </p:nvSpPr>
        <p:spPr bwMode="auto">
          <a:xfrm>
            <a:off x="1522413" y="0"/>
            <a:ext cx="3063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Connettore 1 12"/>
          <p:cNvSpPr>
            <a:spLocks noChangeShapeType="1"/>
          </p:cNvSpPr>
          <p:nvPr/>
        </p:nvSpPr>
        <p:spPr bwMode="auto">
          <a:xfrm>
            <a:off x="14128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Connettore 1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Connettore 1 14"/>
          <p:cNvSpPr>
            <a:spLocks noChangeShapeType="1"/>
          </p:cNvSpPr>
          <p:nvPr/>
        </p:nvSpPr>
        <p:spPr bwMode="auto">
          <a:xfrm>
            <a:off x="113823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15"/>
          <p:cNvSpPr>
            <a:spLocks noChangeShapeType="1"/>
          </p:cNvSpPr>
          <p:nvPr/>
        </p:nvSpPr>
        <p:spPr bwMode="auto">
          <a:xfrm>
            <a:off x="2301875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Connettore 1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ttangolo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e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e 19"/>
          <p:cNvSpPr/>
          <p:nvPr/>
        </p:nvSpPr>
        <p:spPr bwMode="auto">
          <a:xfrm>
            <a:off x="1766888" y="4867275"/>
            <a:ext cx="854075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e 20"/>
          <p:cNvSpPr/>
          <p:nvPr/>
        </p:nvSpPr>
        <p:spPr bwMode="auto">
          <a:xfrm>
            <a:off x="1454150" y="5500688"/>
            <a:ext cx="184150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e 21"/>
          <p:cNvSpPr/>
          <p:nvPr/>
        </p:nvSpPr>
        <p:spPr bwMode="auto">
          <a:xfrm>
            <a:off x="2219325" y="5791200"/>
            <a:ext cx="365125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e 22"/>
          <p:cNvSpPr/>
          <p:nvPr/>
        </p:nvSpPr>
        <p:spPr bwMode="auto">
          <a:xfrm>
            <a:off x="2505075" y="4479925"/>
            <a:ext cx="48736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Connettore 1 25"/>
          <p:cNvSpPr>
            <a:spLocks noChangeShapeType="1"/>
          </p:cNvSpPr>
          <p:nvPr/>
        </p:nvSpPr>
        <p:spPr bwMode="auto">
          <a:xfrm>
            <a:off x="1213008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1500" y="1106488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01BE1-D38B-45C1-96D6-2F6A01698CB8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21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494" y="4114007"/>
            <a:ext cx="3657600" cy="5127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787525" y="4929188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6776F-30B9-46AC-94AC-8EBF162DD1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128E-B2D5-4F1A-A151-76BF10BCE490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8CE65-428D-4108-A714-F45E073F72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2BDF3-E57A-45D7-AD6F-B2C32D527F28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706F0-103C-45AC-A7A1-BF288C36AC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C05DC62-45A1-49DA-B009-B6D07E5F14B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4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7918D2D-882A-45E9-A1AA-A5603A82FE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CE553-2B19-4562-A689-DF0C27CAF38D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3B59D-8C59-4D49-9965-98C0BFE33D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Connettore 1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Connettore 1 8"/>
          <p:cNvSpPr>
            <a:spLocks noChangeShapeType="1"/>
          </p:cNvSpPr>
          <p:nvPr/>
        </p:nvSpPr>
        <p:spPr bwMode="auto">
          <a:xfrm>
            <a:off x="825658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Connettore 1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ttangolo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onnettore 1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e 13"/>
          <p:cNvSpPr/>
          <p:nvPr/>
        </p:nvSpPr>
        <p:spPr>
          <a:xfrm>
            <a:off x="10875963" y="5715000"/>
            <a:ext cx="730250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data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5C948B5-CDC2-42CD-8D7A-ED6E16D90896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3" name="Segnaposto numero diapositiva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361F85C-C40D-4332-9C16-35FC3D114D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piè di pagina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6E2C7-4639-4057-A16F-B47E61962461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37E76-5EF8-4050-8988-1BE52333F0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e 12"/>
          <p:cNvSpPr/>
          <p:nvPr/>
        </p:nvSpPr>
        <p:spPr>
          <a:xfrm>
            <a:off x="10875963" y="5715000"/>
            <a:ext cx="730250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Connettore 1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ttangolo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Connettore 1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Connettore 1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Connettore 1 19"/>
          <p:cNvSpPr>
            <a:spLocks noChangeShapeType="1"/>
          </p:cNvSpPr>
          <p:nvPr/>
        </p:nvSpPr>
        <p:spPr bwMode="auto">
          <a:xfrm>
            <a:off x="825658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0D73771-470D-4AB8-8508-F8E6CAD600BC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3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AE0E201-53E7-4559-90FE-555593B3AE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22619-1CFF-473E-8E23-2BC8FCE3308B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F1372-00C7-4B70-AD27-744844A22B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235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7CFEA-3519-4F03-A008-E7A9E77B8523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7B6FF-CE14-4782-8C2D-33ABE61ED2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11"/>
          <p:cNvSpPr/>
          <p:nvPr/>
        </p:nvSpPr>
        <p:spPr bwMode="auto">
          <a:xfrm>
            <a:off x="368300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13"/>
          <p:cNvSpPr/>
          <p:nvPr/>
        </p:nvSpPr>
        <p:spPr bwMode="auto">
          <a:xfrm>
            <a:off x="1320800" y="0"/>
            <a:ext cx="242888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18"/>
          <p:cNvSpPr/>
          <p:nvPr/>
        </p:nvSpPr>
        <p:spPr bwMode="auto">
          <a:xfrm>
            <a:off x="1522413" y="0"/>
            <a:ext cx="3063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onnettore 1 10"/>
          <p:cNvSpPr>
            <a:spLocks noChangeShapeType="1"/>
          </p:cNvSpPr>
          <p:nvPr/>
        </p:nvSpPr>
        <p:spPr bwMode="auto">
          <a:xfrm>
            <a:off x="14128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Connettore 1 19"/>
          <p:cNvSpPr>
            <a:spLocks noChangeShapeType="1"/>
          </p:cNvSpPr>
          <p:nvPr/>
        </p:nvSpPr>
        <p:spPr bwMode="auto">
          <a:xfrm>
            <a:off x="113823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Connettore 1 15"/>
          <p:cNvSpPr>
            <a:spLocks noChangeShapeType="1"/>
          </p:cNvSpPr>
          <p:nvPr/>
        </p:nvSpPr>
        <p:spPr bwMode="auto">
          <a:xfrm>
            <a:off x="2301875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Connettore 1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Connettore 1 21"/>
          <p:cNvSpPr>
            <a:spLocks noChangeShapeType="1"/>
          </p:cNvSpPr>
          <p:nvPr/>
        </p:nvSpPr>
        <p:spPr bwMode="auto">
          <a:xfrm>
            <a:off x="1215231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ttangolo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e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e 22"/>
          <p:cNvSpPr/>
          <p:nvPr/>
        </p:nvSpPr>
        <p:spPr bwMode="auto">
          <a:xfrm>
            <a:off x="1746250" y="4867275"/>
            <a:ext cx="855663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e 23"/>
          <p:cNvSpPr/>
          <p:nvPr/>
        </p:nvSpPr>
        <p:spPr bwMode="auto">
          <a:xfrm>
            <a:off x="1454150" y="5500688"/>
            <a:ext cx="184150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e 25"/>
          <p:cNvSpPr/>
          <p:nvPr/>
        </p:nvSpPr>
        <p:spPr bwMode="auto">
          <a:xfrm>
            <a:off x="2219325" y="5788025"/>
            <a:ext cx="365125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e 24"/>
          <p:cNvSpPr/>
          <p:nvPr/>
        </p:nvSpPr>
        <p:spPr>
          <a:xfrm>
            <a:off x="2540000" y="4495800"/>
            <a:ext cx="48736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22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088" y="1111250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076F3-1A7B-4615-8FD4-191201BDEFB5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23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701" y="4117975"/>
            <a:ext cx="3657600" cy="511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766888" y="4929188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32629-C765-4BE3-BF07-5A61E91F0E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D9A727C-3A90-4752-B986-72316A22C911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8EEDB9B-5EE2-484E-A328-D3E77174DB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9"/>
          <p:cNvSpPr/>
          <p:nvPr/>
        </p:nvSpPr>
        <p:spPr bwMode="auto">
          <a:xfrm>
            <a:off x="368300" y="0"/>
            <a:ext cx="139700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10"/>
          <p:cNvSpPr/>
          <p:nvPr/>
        </p:nvSpPr>
        <p:spPr bwMode="auto">
          <a:xfrm>
            <a:off x="1320800" y="0"/>
            <a:ext cx="242888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11"/>
          <p:cNvSpPr/>
          <p:nvPr/>
        </p:nvSpPr>
        <p:spPr bwMode="auto">
          <a:xfrm>
            <a:off x="1522413" y="0"/>
            <a:ext cx="3063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Connettore 1 12"/>
          <p:cNvSpPr>
            <a:spLocks noChangeShapeType="1"/>
          </p:cNvSpPr>
          <p:nvPr/>
        </p:nvSpPr>
        <p:spPr bwMode="auto">
          <a:xfrm>
            <a:off x="14128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Connettore 1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Connettore 1 14"/>
          <p:cNvSpPr>
            <a:spLocks noChangeShapeType="1"/>
          </p:cNvSpPr>
          <p:nvPr/>
        </p:nvSpPr>
        <p:spPr bwMode="auto">
          <a:xfrm>
            <a:off x="1138238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15"/>
          <p:cNvSpPr>
            <a:spLocks noChangeShapeType="1"/>
          </p:cNvSpPr>
          <p:nvPr/>
        </p:nvSpPr>
        <p:spPr bwMode="auto">
          <a:xfrm>
            <a:off x="2301875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Connettore 1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ttangolo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e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e 19"/>
          <p:cNvSpPr/>
          <p:nvPr/>
        </p:nvSpPr>
        <p:spPr bwMode="auto">
          <a:xfrm>
            <a:off x="1766888" y="4867275"/>
            <a:ext cx="854075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e 20"/>
          <p:cNvSpPr/>
          <p:nvPr/>
        </p:nvSpPr>
        <p:spPr bwMode="auto">
          <a:xfrm>
            <a:off x="1454150" y="5500688"/>
            <a:ext cx="184150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e 21"/>
          <p:cNvSpPr/>
          <p:nvPr/>
        </p:nvSpPr>
        <p:spPr bwMode="auto">
          <a:xfrm>
            <a:off x="2219325" y="5791200"/>
            <a:ext cx="365125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e 22"/>
          <p:cNvSpPr/>
          <p:nvPr/>
        </p:nvSpPr>
        <p:spPr bwMode="auto">
          <a:xfrm>
            <a:off x="2505075" y="4479925"/>
            <a:ext cx="487363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Connettore 1 25"/>
          <p:cNvSpPr>
            <a:spLocks noChangeShapeType="1"/>
          </p:cNvSpPr>
          <p:nvPr/>
        </p:nvSpPr>
        <p:spPr bwMode="auto">
          <a:xfrm>
            <a:off x="1213008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1500" y="1106488"/>
            <a:ext cx="2286000" cy="508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92D48-431E-40A4-8460-02506491557C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21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494" y="4114007"/>
            <a:ext cx="3657600" cy="5127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787525" y="4929188"/>
            <a:ext cx="8128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8EDC6-3E8A-421F-AA4F-E847FBDD9C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A5D4D-2FEE-4088-8E98-1A008A7D5F5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EE8-EA06-460B-BD32-97BD02C8C7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B341B-0364-4908-9411-FB95AEE623D1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C3963-2413-4A15-BB89-31586E3EB1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0CF632F-64CA-4737-8A49-F5D2C40FC12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4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BEAEDDC-9689-49FC-A9CF-E73791C2842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F779C-AB73-414E-87B5-FD1E0818FF45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CEAAF-E3C3-4333-932B-9B740FBD4F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5B0DF-C4FE-4FAF-BFA5-E086DACBD667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04686-09FC-4168-B268-853D624F3D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Connettore 1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Connettore 1 8"/>
          <p:cNvSpPr>
            <a:spLocks noChangeShapeType="1"/>
          </p:cNvSpPr>
          <p:nvPr/>
        </p:nvSpPr>
        <p:spPr bwMode="auto">
          <a:xfrm>
            <a:off x="825658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Connettore 1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ttangolo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onnettore 1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e 13"/>
          <p:cNvSpPr/>
          <p:nvPr/>
        </p:nvSpPr>
        <p:spPr>
          <a:xfrm>
            <a:off x="10875963" y="5715000"/>
            <a:ext cx="730250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data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99F9F3-D141-4B15-9A76-B0D2B902398D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3" name="Segnaposto numero diapositiva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274DD0C-4E7E-400E-B904-6B34831144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piè di pagina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e 12"/>
          <p:cNvSpPr/>
          <p:nvPr/>
        </p:nvSpPr>
        <p:spPr>
          <a:xfrm>
            <a:off x="10875963" y="5715000"/>
            <a:ext cx="730250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Connettore 1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ttangolo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Connettore 1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Connettore 1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Connettore 1 19"/>
          <p:cNvSpPr>
            <a:spLocks noChangeShapeType="1"/>
          </p:cNvSpPr>
          <p:nvPr/>
        </p:nvSpPr>
        <p:spPr bwMode="auto">
          <a:xfrm>
            <a:off x="825658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684A6C0-03A0-4FE7-846E-F79BDEF47B8B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3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B488239-82D7-4E14-A658-D1811A7636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764D9-CE48-4C5A-B326-325C09872A83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5B0BA-76CA-45EA-8761-DC30843037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6B53C-1BF2-4666-8B29-B2BA23AF0A7C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F459D-C5B8-4A43-893D-8690CBE6E4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18"/>
          <p:cNvSpPr>
            <a:spLocks noChangeArrowheads="1"/>
          </p:cNvSpPr>
          <p:nvPr/>
        </p:nvSpPr>
        <p:spPr bwMode="white">
          <a:xfrm>
            <a:off x="11988800" y="3175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11"/>
          <p:cNvSpPr>
            <a:spLocks noChangeArrowheads="1"/>
          </p:cNvSpPr>
          <p:nvPr/>
        </p:nvSpPr>
        <p:spPr bwMode="auto">
          <a:xfrm>
            <a:off x="195263" y="6391275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6"/>
          <p:cNvSpPr>
            <a:spLocks noChangeShapeType="1"/>
          </p:cNvSpPr>
          <p:nvPr/>
        </p:nvSpPr>
        <p:spPr bwMode="auto">
          <a:xfrm>
            <a:off x="207963" y="2419350"/>
            <a:ext cx="11776075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ttangolo 9"/>
          <p:cNvSpPr>
            <a:spLocks noChangeArrowheads="1"/>
          </p:cNvSpPr>
          <p:nvPr/>
        </p:nvSpPr>
        <p:spPr bwMode="auto">
          <a:xfrm>
            <a:off x="203200" y="152400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e 12"/>
          <p:cNvSpPr/>
          <p:nvPr/>
        </p:nvSpPr>
        <p:spPr>
          <a:xfrm>
            <a:off x="5689600" y="211455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3"/>
          <p:cNvSpPr/>
          <p:nvPr/>
        </p:nvSpPr>
        <p:spPr>
          <a:xfrm>
            <a:off x="5815013" y="2209800"/>
            <a:ext cx="561975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0FF4E-513E-4A04-964B-D2ABEB2E7CF5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5791200" y="2198688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A71A73B-8A59-4E9B-BF74-BA7C5B6955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DACF9-774F-4224-A3D8-A3D93C43F67E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5815013" y="1027113"/>
            <a:ext cx="6096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4BFEB-24A4-404E-A255-6C852DC4D8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18"/>
          <p:cNvSpPr>
            <a:spLocks noChangeArrowheads="1"/>
          </p:cNvSpPr>
          <p:nvPr/>
        </p:nvSpPr>
        <p:spPr bwMode="white">
          <a:xfrm>
            <a:off x="203200" y="2286000"/>
            <a:ext cx="11777663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11"/>
          <p:cNvSpPr>
            <a:spLocks noChangeArrowheads="1"/>
          </p:cNvSpPr>
          <p:nvPr/>
        </p:nvSpPr>
        <p:spPr bwMode="auto">
          <a:xfrm>
            <a:off x="207963" y="142875"/>
            <a:ext cx="11776075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12"/>
          <p:cNvSpPr>
            <a:spLocks noChangeArrowheads="1"/>
          </p:cNvSpPr>
          <p:nvPr/>
        </p:nvSpPr>
        <p:spPr bwMode="auto">
          <a:xfrm>
            <a:off x="195263" y="6391275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ttangolo 13"/>
          <p:cNvSpPr>
            <a:spLocks noChangeArrowheads="1"/>
          </p:cNvSpPr>
          <p:nvPr/>
        </p:nvSpPr>
        <p:spPr bwMode="auto">
          <a:xfrm>
            <a:off x="203200" y="152400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Connettore 1 7"/>
          <p:cNvSpPr>
            <a:spLocks noChangeShapeType="1"/>
          </p:cNvSpPr>
          <p:nvPr/>
        </p:nvSpPr>
        <p:spPr bwMode="auto">
          <a:xfrm>
            <a:off x="203200" y="2438400"/>
            <a:ext cx="1177766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e 9"/>
          <p:cNvSpPr/>
          <p:nvPr/>
        </p:nvSpPr>
        <p:spPr>
          <a:xfrm>
            <a:off x="5689600" y="211455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0"/>
          <p:cNvSpPr/>
          <p:nvPr/>
        </p:nvSpPr>
        <p:spPr>
          <a:xfrm>
            <a:off x="5815013" y="2209800"/>
            <a:ext cx="561975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816C1-A7F8-4CB0-AC8F-3C6D05BDA414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5791200" y="2198688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18D56A0-552F-4A96-9545-817C7175F45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7"/>
          <p:cNvSpPr>
            <a:spLocks noChangeShapeType="1"/>
          </p:cNvSpPr>
          <p:nvPr/>
        </p:nvSpPr>
        <p:spPr bwMode="auto">
          <a:xfrm flipV="1">
            <a:off x="6084888" y="1576388"/>
            <a:ext cx="11112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>
          <a:xfrm>
            <a:off x="7721600" y="6410325"/>
            <a:ext cx="40592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4E1C7-C60C-4E40-9F6F-3B054F932D91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26C9B-E4D8-414E-AAEC-8F2DCABAC8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9"/>
          <p:cNvSpPr>
            <a:spLocks noChangeShapeType="1"/>
          </p:cNvSpPr>
          <p:nvPr/>
        </p:nvSpPr>
        <p:spPr bwMode="auto">
          <a:xfrm flipV="1">
            <a:off x="6096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ttangolo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ttangolo 10"/>
          <p:cNvSpPr/>
          <p:nvPr/>
        </p:nvSpPr>
        <p:spPr>
          <a:xfrm>
            <a:off x="203200" y="1371600"/>
            <a:ext cx="11777663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95263" y="6391275"/>
            <a:ext cx="11776075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Connettore 1 14"/>
          <p:cNvSpPr>
            <a:spLocks noChangeShapeType="1"/>
          </p:cNvSpPr>
          <p:nvPr/>
        </p:nvSpPr>
        <p:spPr bwMode="auto">
          <a:xfrm>
            <a:off x="203200" y="1279525"/>
            <a:ext cx="1177766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Rettangolo 17"/>
          <p:cNvSpPr>
            <a:spLocks noChangeArrowheads="1"/>
          </p:cNvSpPr>
          <p:nvPr/>
        </p:nvSpPr>
        <p:spPr bwMode="auto">
          <a:xfrm>
            <a:off x="203200" y="155575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Ovale 24"/>
          <p:cNvSpPr/>
          <p:nvPr/>
        </p:nvSpPr>
        <p:spPr>
          <a:xfrm>
            <a:off x="5689600" y="955675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e 26"/>
          <p:cNvSpPr/>
          <p:nvPr/>
        </p:nvSpPr>
        <p:spPr>
          <a:xfrm>
            <a:off x="5815013" y="1050925"/>
            <a:ext cx="561975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8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44FA3-A279-45B4-B297-A6753CF37748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06400" y="6410325"/>
            <a:ext cx="4775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5791200" y="1042988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68F164F-3529-495F-AE4A-67F5AD0CAE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A5259-A2F6-474F-A0F9-5042B0326DBE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5791200" y="1036638"/>
            <a:ext cx="6096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B1EE4-7868-44D3-829F-2D20AF688A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93CED-347B-40B8-9BB6-4E3C5B0E416D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988B4-969C-41D3-9466-A1A46065A8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Rettangolo 7"/>
          <p:cNvSpPr>
            <a:spLocks noChangeArrowheads="1"/>
          </p:cNvSpPr>
          <p:nvPr/>
        </p:nvSpPr>
        <p:spPr bwMode="white">
          <a:xfrm>
            <a:off x="0" y="0"/>
            <a:ext cx="12192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Rettangolo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4"/>
          <p:cNvSpPr>
            <a:spLocks noChangeArrowheads="1"/>
          </p:cNvSpPr>
          <p:nvPr/>
        </p:nvSpPr>
        <p:spPr bwMode="auto">
          <a:xfrm>
            <a:off x="195263" y="6391275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5"/>
          <p:cNvSpPr>
            <a:spLocks noChangeArrowheads="1"/>
          </p:cNvSpPr>
          <p:nvPr/>
        </p:nvSpPr>
        <p:spPr bwMode="auto">
          <a:xfrm>
            <a:off x="203200" y="158750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D891F-6DC5-4445-AF65-7CD5B6A6E09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9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02E39E8-9D64-440B-882C-3590B02FD1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18"/>
          <p:cNvSpPr>
            <a:spLocks noChangeArrowheads="1"/>
          </p:cNvSpPr>
          <p:nvPr/>
        </p:nvSpPr>
        <p:spPr bwMode="auto">
          <a:xfrm>
            <a:off x="203200" y="152400"/>
            <a:ext cx="11777663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15"/>
          <p:cNvSpPr>
            <a:spLocks noChangeArrowheads="1"/>
          </p:cNvSpPr>
          <p:nvPr/>
        </p:nvSpPr>
        <p:spPr bwMode="white">
          <a:xfrm>
            <a:off x="0" y="0"/>
            <a:ext cx="12192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ttangolo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ttangolo 7"/>
          <p:cNvSpPr>
            <a:spLocks noChangeArrowheads="1"/>
          </p:cNvSpPr>
          <p:nvPr/>
        </p:nvSpPr>
        <p:spPr bwMode="auto">
          <a:xfrm>
            <a:off x="203200" y="152400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Connettore 1 8"/>
          <p:cNvSpPr>
            <a:spLocks noChangeShapeType="1"/>
          </p:cNvSpPr>
          <p:nvPr/>
        </p:nvSpPr>
        <p:spPr bwMode="auto">
          <a:xfrm>
            <a:off x="203200" y="533400"/>
            <a:ext cx="1177766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e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0"/>
          <p:cNvSpPr/>
          <p:nvPr/>
        </p:nvSpPr>
        <p:spPr>
          <a:xfrm>
            <a:off x="1852613" y="323850"/>
            <a:ext cx="561975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ttangolo 20"/>
          <p:cNvSpPr>
            <a:spLocks noChangeArrowheads="1"/>
          </p:cNvSpPr>
          <p:nvPr/>
        </p:nvSpPr>
        <p:spPr bwMode="auto">
          <a:xfrm>
            <a:off x="198438" y="6388100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6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1828800" y="312738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1EBB1BC-A1E8-4DCE-B456-DAA9A35B71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7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8CD1-19DC-4790-B7D8-ECC89AEF53E7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8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401638" y="6410325"/>
            <a:ext cx="45116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20"/>
          <p:cNvSpPr>
            <a:spLocks noChangeShapeType="1"/>
          </p:cNvSpPr>
          <p:nvPr/>
        </p:nvSpPr>
        <p:spPr bwMode="auto">
          <a:xfrm>
            <a:off x="203200" y="533400"/>
            <a:ext cx="1177766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ttangolo 19"/>
          <p:cNvSpPr>
            <a:spLocks noChangeArrowheads="1"/>
          </p:cNvSpPr>
          <p:nvPr/>
        </p:nvSpPr>
        <p:spPr bwMode="auto">
          <a:xfrm>
            <a:off x="203200" y="152400"/>
            <a:ext cx="11777663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ttangolo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ttangolo 14"/>
          <p:cNvSpPr>
            <a:spLocks noChangeArrowheads="1"/>
          </p:cNvSpPr>
          <p:nvPr/>
        </p:nvSpPr>
        <p:spPr bwMode="auto">
          <a:xfrm>
            <a:off x="203200" y="155575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e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e 12"/>
          <p:cNvSpPr/>
          <p:nvPr/>
        </p:nvSpPr>
        <p:spPr>
          <a:xfrm>
            <a:off x="1852613" y="323850"/>
            <a:ext cx="561975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ttangolo 21"/>
          <p:cNvSpPr>
            <a:spLocks noChangeArrowheads="1"/>
          </p:cNvSpPr>
          <p:nvPr/>
        </p:nvSpPr>
        <p:spPr bwMode="auto">
          <a:xfrm>
            <a:off x="198438" y="6388100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6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1828800" y="312738"/>
            <a:ext cx="6096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F7117-19E4-4622-87C1-7078C995E4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7" name="Segnaposto data 4"/>
          <p:cNvSpPr>
            <a:spLocks noGrp="1"/>
          </p:cNvSpPr>
          <p:nvPr>
            <p:ph type="dt" sz="half" idx="11"/>
          </p:nvPr>
        </p:nvSpPr>
        <p:spPr>
          <a:xfrm>
            <a:off x="7716838" y="6405563"/>
            <a:ext cx="4060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071B7-DF5D-4F96-91DB-1A4D9BCF0F02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8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401638" y="6410325"/>
            <a:ext cx="4779962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A8F0E-9BFC-486F-9830-7721CEA41072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94781-4DAA-496E-B728-C6219B9A08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ttangolo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ttangolo 8"/>
          <p:cNvSpPr>
            <a:spLocks noChangeArrowheads="1"/>
          </p:cNvSpPr>
          <p:nvPr/>
        </p:nvSpPr>
        <p:spPr bwMode="white">
          <a:xfrm>
            <a:off x="0" y="0"/>
            <a:ext cx="12192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ttangolo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ttangolo 10"/>
          <p:cNvSpPr>
            <a:spLocks noChangeArrowheads="1"/>
          </p:cNvSpPr>
          <p:nvPr/>
        </p:nvSpPr>
        <p:spPr bwMode="auto">
          <a:xfrm>
            <a:off x="195263" y="6391275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11"/>
          <p:cNvSpPr>
            <a:spLocks noChangeArrowheads="1"/>
          </p:cNvSpPr>
          <p:nvPr/>
        </p:nvSpPr>
        <p:spPr bwMode="auto">
          <a:xfrm>
            <a:off x="203200" y="155575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Connettore 1 12"/>
          <p:cNvSpPr>
            <a:spLocks noChangeShapeType="1"/>
          </p:cNvSpPr>
          <p:nvPr/>
        </p:nvSpPr>
        <p:spPr bwMode="auto">
          <a:xfrm rot="5400000">
            <a:off x="6403975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e 13"/>
          <p:cNvSpPr/>
          <p:nvPr/>
        </p:nvSpPr>
        <p:spPr>
          <a:xfrm>
            <a:off x="9120188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Ovale 14"/>
          <p:cNvSpPr/>
          <p:nvPr/>
        </p:nvSpPr>
        <p:spPr>
          <a:xfrm>
            <a:off x="9245600" y="3021013"/>
            <a:ext cx="5603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9221788" y="3009900"/>
            <a:ext cx="6096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88562-93FB-476D-AB22-1E7BBB937E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3357C-6CD7-43CF-B3A4-1254435D338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1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A85F7-6A86-4CFB-BAF7-B67C3028BB18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A9DAD-0E23-4C29-87B4-8ACDFC73CB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A945E-0163-4818-B7F9-0291AE19ED52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418F-8876-47F2-B1F1-337E88E1A4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B4E1C-0E0E-41D4-AAEC-FB74DAC5564A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294F7-46F9-4600-A62E-532536B602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C8974-B514-4FE7-AE70-1C5F2A7FE8B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77054-7DB2-4D31-A6D5-1A480F4378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6C2D7-6778-4B27-B638-845401AC5DA7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50A87-303A-439F-A5D1-B105B7561B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D13BB2-5ACF-46B0-A92A-D561E0B1A9CA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1EF127-FF78-4DDA-9235-968C8A2CEE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3316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99568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10454482" y="1018381"/>
            <a:ext cx="2011362" cy="511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F0B6F3-05D2-4FED-AAA0-8E29FD32E585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9853613" y="3675063"/>
            <a:ext cx="3200400" cy="48895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10875963" y="5715000"/>
            <a:ext cx="730250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0B05895-6061-4847-82EE-42B3AAFB16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19" r:id="rId4"/>
    <p:sldLayoutId id="2147483720" r:id="rId5"/>
    <p:sldLayoutId id="2147483732" r:id="rId6"/>
    <p:sldLayoutId id="2147483721" r:id="rId7"/>
    <p:sldLayoutId id="2147483733" r:id="rId8"/>
    <p:sldLayoutId id="2147483734" r:id="rId9"/>
    <p:sldLayoutId id="2147483722" r:id="rId10"/>
    <p:sldLayoutId id="21474837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5604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99568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10454482" y="1018381"/>
            <a:ext cx="2011362" cy="511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EAEC7B9-6DC9-478E-A204-889BB87A76DF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9853613" y="3675063"/>
            <a:ext cx="3200400" cy="48895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10875963" y="5715000"/>
            <a:ext cx="730250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0839450" y="5734050"/>
            <a:ext cx="8128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E4CD958-9498-4AEE-BA12-E39BEE67D0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4" r:id="rId4"/>
    <p:sldLayoutId id="2147483725" r:id="rId5"/>
    <p:sldLayoutId id="2147483738" r:id="rId6"/>
    <p:sldLayoutId id="2147483726" r:id="rId7"/>
    <p:sldLayoutId id="2147483739" r:id="rId8"/>
    <p:sldLayoutId id="2147483740" r:id="rId9"/>
    <p:sldLayoutId id="2147483727" r:id="rId10"/>
    <p:sldLayoutId id="21474837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12192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98438" y="6388100"/>
            <a:ext cx="1177766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7721600" y="6405563"/>
            <a:ext cx="4059238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0FA0AEE-CBFD-4BAF-BF22-38C556BD6FAD}" type="datetimeFigureOut">
              <a:rPr lang="it-IT"/>
              <a:pPr>
                <a:defRPr/>
              </a:pPr>
              <a:t>13/12/2018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06400" y="6410325"/>
            <a:ext cx="47752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203200" y="155575"/>
            <a:ext cx="11777663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203200" y="1276350"/>
            <a:ext cx="11777663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5689600" y="955675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e 14"/>
          <p:cNvSpPr/>
          <p:nvPr/>
        </p:nvSpPr>
        <p:spPr>
          <a:xfrm>
            <a:off x="5815013" y="1050925"/>
            <a:ext cx="561975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5791200" y="1039813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3A98CC9-4814-4C3F-AB7C-C238356939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37902" name="Segnaposto titolo 21"/>
          <p:cNvSpPr>
            <a:spLocks noGrp="1"/>
          </p:cNvSpPr>
          <p:nvPr>
            <p:ph type="title"/>
          </p:nvPr>
        </p:nvSpPr>
        <p:spPr bwMode="auto">
          <a:xfrm>
            <a:off x="401638" y="228600"/>
            <a:ext cx="113792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37903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01638" y="1524000"/>
            <a:ext cx="113792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mailto:pascale_am@libero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play.kahoot.it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asellaDiTesto 5"/>
          <p:cNvSpPr txBox="1">
            <a:spLocks noChangeArrowheads="1"/>
          </p:cNvSpPr>
          <p:nvPr/>
        </p:nvSpPr>
        <p:spPr bwMode="auto">
          <a:xfrm>
            <a:off x="2557463" y="1960563"/>
            <a:ext cx="7275512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14475" y="1223963"/>
            <a:ext cx="9144000" cy="2028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ISTITUTO TECNICO ECONOMICO</a:t>
            </a:r>
            <a:br>
              <a:rPr lang="it-IT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-V. DE FRANCHIS-</a:t>
            </a:r>
            <a:br>
              <a:rPr lang="it-IT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it-IT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it-IT" sz="3200" b="1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4997450" y="1809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5120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125" y="455613"/>
            <a:ext cx="186055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3525838" y="2413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512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515938"/>
            <a:ext cx="73342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8047038" y="2460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512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0188" y="477838"/>
            <a:ext cx="8667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0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8863" y="2819400"/>
            <a:ext cx="5356225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3706813" y="5781675"/>
            <a:ext cx="54498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Piedimonte Matese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olo 1"/>
          <p:cNvSpPr>
            <a:spLocks noGrp="1"/>
          </p:cNvSpPr>
          <p:nvPr>
            <p:ph type="title" idx="4294967295"/>
          </p:nvPr>
        </p:nvSpPr>
        <p:spPr>
          <a:xfrm>
            <a:off x="422275" y="365125"/>
            <a:ext cx="10515600" cy="6619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/>
              <a:t>ESPERTO DI SISTEMI INFORMATIVI AZIENDALI</a:t>
            </a:r>
          </a:p>
        </p:txBody>
      </p:sp>
      <p:pic>
        <p:nvPicPr>
          <p:cNvPr id="6041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8600" y="1487488"/>
            <a:ext cx="64008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CasellaDiTesto 7"/>
          <p:cNvSpPr txBox="1">
            <a:spLocks noChangeArrowheads="1"/>
          </p:cNvSpPr>
          <p:nvPr/>
        </p:nvSpPr>
        <p:spPr bwMode="auto">
          <a:xfrm>
            <a:off x="7019925" y="5797550"/>
            <a:ext cx="3643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i="1">
                <a:latin typeface="Century Schoolbook" pitchFamily="18" charset="0"/>
              </a:rPr>
              <a:t>Fonte: corrierecomunicazioni.it</a:t>
            </a:r>
          </a:p>
        </p:txBody>
      </p:sp>
      <p:pic>
        <p:nvPicPr>
          <p:cNvPr id="6042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3813" y="3059113"/>
            <a:ext cx="427672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34100" y="2917825"/>
            <a:ext cx="427672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98488"/>
            <a:ext cx="99568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it-IT" sz="2500" cap="none" smtClean="0">
                <a:solidFill>
                  <a:srgbClr val="6E84B4"/>
                </a:solidFill>
                <a:latin typeface="AR BLANCA"/>
              </a:rPr>
              <a:t>E SE AVRAI ANCORA VOGLIA DI STUDIARE</a:t>
            </a:r>
            <a:r>
              <a:rPr lang="it-IT" sz="4900" cap="none" smtClean="0">
                <a:solidFill>
                  <a:srgbClr val="6E84B4"/>
                </a:solidFill>
                <a:latin typeface="AR BLANCA"/>
              </a:rPr>
              <a:t> </a:t>
            </a:r>
            <a:r>
              <a:rPr lang="it-IT" sz="4900" cap="none" smtClean="0">
                <a:latin typeface="AR BLANCA"/>
              </a:rPr>
              <a:t/>
            </a:r>
            <a:br>
              <a:rPr lang="it-IT" sz="4900" cap="none" smtClean="0">
                <a:latin typeface="AR BLANCA"/>
              </a:rPr>
            </a:br>
            <a:r>
              <a:rPr lang="it-IT" sz="2800" b="1" cap="none" smtClean="0"/>
              <a:t>POTRAI ISCRIVERTI A TUTTE LE FACOLTÀ UNIVERSITARIE TRA CUI</a:t>
            </a:r>
            <a:r>
              <a:rPr lang="it-IT" sz="2700" b="1" cap="none" smtClean="0"/>
              <a:t>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823913" y="1898650"/>
            <a:ext cx="10515600" cy="4052888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Ingegneria Gestionale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Ingegneria Informatica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Economia e Commercio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Scienze Matematiche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Informatica e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  Telecomunicazioni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200" b="1" dirty="0" smtClean="0">
                <a:solidFill>
                  <a:schemeClr val="accent1">
                    <a:lumMod val="75000"/>
                  </a:schemeClr>
                </a:solidFill>
              </a:rPr>
              <a:t> Banca e Finanza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54487" y="2155373"/>
            <a:ext cx="4625927" cy="3090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45" name="Picture 2" descr="http://ian.umces.edu/imagelibrary/albums/userpics/12789/normal_ian-symbol-university-ca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40938" y="280988"/>
            <a:ext cx="16986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5000">
              <a:schemeClr val="accent1">
                <a:lumMod val="20000"/>
                <a:lumOff val="80000"/>
              </a:schemeClr>
            </a:gs>
            <a:gs pos="100000">
              <a:srgbClr val="59747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23963" y="1122363"/>
            <a:ext cx="9444037" cy="7445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             </a:t>
            </a:r>
            <a:br>
              <a:rPr lang="it-IT" dirty="0" smtClean="0"/>
            </a:br>
            <a:r>
              <a:rPr lang="it-IT" dirty="0" smtClean="0"/>
              <a:t>            </a:t>
            </a:r>
            <a:r>
              <a:rPr lang="it-IT" sz="5300" b="1" dirty="0" smtClean="0">
                <a:solidFill>
                  <a:srgbClr val="5C2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Relazioni </a:t>
            </a:r>
            <a:r>
              <a:rPr lang="it-IT" sz="5300" b="1" dirty="0">
                <a:solidFill>
                  <a:srgbClr val="5C2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internazionali </a:t>
            </a:r>
            <a:r>
              <a:rPr lang="it-IT" sz="5300" b="1" dirty="0" smtClean="0">
                <a:solidFill>
                  <a:srgbClr val="5C2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5300" b="1" dirty="0" smtClean="0">
                <a:solidFill>
                  <a:srgbClr val="5C207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5300" b="1" dirty="0" smtClean="0">
                <a:solidFill>
                  <a:srgbClr val="5C2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per </a:t>
            </a:r>
            <a:r>
              <a:rPr lang="it-IT" sz="5300" b="1" dirty="0">
                <a:solidFill>
                  <a:srgbClr val="5C2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marketing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1963" y="2841625"/>
            <a:ext cx="10313987" cy="3390900"/>
          </a:xfrm>
        </p:spPr>
        <p:txBody>
          <a:bodyPr/>
          <a:lstStyle/>
          <a:p>
            <a:pPr marL="342900" indent="-342900" algn="l" eaLnBrk="1" hangingPunct="1">
              <a:buFont typeface="Wingdings" panose="05000000000000000000" pitchFamily="2" charset="2"/>
              <a:buChar char="ü"/>
              <a:defRPr/>
            </a:pP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eaLnBrk="1" hangingPunct="1">
              <a:buFont typeface="Wingdings" panose="05000000000000000000" pitchFamily="2" charset="2"/>
              <a:buChar char="ü"/>
              <a:defRPr/>
            </a:pP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sei  portato per le lingue straniere</a:t>
            </a:r>
          </a:p>
          <a:p>
            <a:pPr algn="l" eaLnBrk="1" hangingPunct="1">
              <a:defRPr/>
            </a:pPr>
            <a:endParaRPr lang="it-IT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eaLnBrk="1" hangingPunct="1">
              <a:buFont typeface="Wingdings" panose="05000000000000000000" pitchFamily="2" charset="2"/>
              <a:buChar char="ü"/>
              <a:defRPr/>
            </a:pP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hai predisposizione alle attività di relazione e comunicazione</a:t>
            </a:r>
          </a:p>
          <a:p>
            <a:pPr algn="l" eaLnBrk="1" hangingPunct="1">
              <a:defRPr/>
            </a:pPr>
            <a:endParaRPr lang="it-IT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eaLnBrk="1" hangingPunct="1">
              <a:buFont typeface="Wingdings" panose="05000000000000000000" pitchFamily="2" charset="2"/>
              <a:buChar char="ü"/>
              <a:defRPr/>
            </a:pP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hai interesse per il mondo delle aziende e dell'economia</a:t>
            </a:r>
          </a:p>
          <a:p>
            <a:pPr eaLnBrk="1" hangingPunct="1">
              <a:defRPr/>
            </a:pP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62468" name="Immagin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0" y="187325"/>
            <a:ext cx="1376363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352425"/>
            <a:ext cx="3095625" cy="309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1000">
              <a:schemeClr val="accent1">
                <a:lumMod val="20000"/>
                <a:lumOff val="80000"/>
              </a:schemeClr>
            </a:gs>
            <a:gs pos="99000">
              <a:srgbClr val="59747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olo 1"/>
          <p:cNvSpPr>
            <a:spLocks noGrp="1"/>
          </p:cNvSpPr>
          <p:nvPr>
            <p:ph type="title"/>
          </p:nvPr>
        </p:nvSpPr>
        <p:spPr>
          <a:xfrm>
            <a:off x="998538" y="365125"/>
            <a:ext cx="10355262" cy="1325563"/>
          </a:xfrm>
        </p:spPr>
        <p:txBody>
          <a:bodyPr/>
          <a:lstStyle/>
          <a:p>
            <a:pPr eaLnBrk="1" hangingPunct="1"/>
            <a:r>
              <a:rPr lang="it-IT" smtClean="0"/>
              <a:t>                </a:t>
            </a: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Cosa studierai</a:t>
            </a:r>
          </a:p>
        </p:txBody>
      </p:sp>
      <p:sp>
        <p:nvSpPr>
          <p:cNvPr id="63491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1034713" cy="43513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it-IT" sz="300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Oltre alle materie comuni ad altri indirizzi: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it-IT" sz="3000" smtClean="0">
              <a:solidFill>
                <a:srgbClr val="232064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L’</a:t>
            </a:r>
            <a:r>
              <a:rPr lang="it-IT" b="1" smtClean="0">
                <a:solidFill>
                  <a:srgbClr val="232064"/>
                </a:solidFill>
                <a:latin typeface="Arial" charset="0"/>
                <a:cs typeface="Arial" charset="0"/>
              </a:rPr>
              <a:t>inglese</a:t>
            </a: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, lo </a:t>
            </a:r>
            <a:r>
              <a:rPr lang="it-IT" b="1" smtClean="0">
                <a:solidFill>
                  <a:srgbClr val="232064"/>
                </a:solidFill>
                <a:latin typeface="Arial" charset="0"/>
                <a:cs typeface="Arial" charset="0"/>
              </a:rPr>
              <a:t>spagnolo</a:t>
            </a: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 e la </a:t>
            </a:r>
            <a:r>
              <a:rPr lang="it-IT" b="1" smtClean="0">
                <a:solidFill>
                  <a:srgbClr val="232064"/>
                </a:solidFill>
                <a:latin typeface="Arial" charset="0"/>
                <a:cs typeface="Arial" charset="0"/>
              </a:rPr>
              <a:t>lingua   cinese</a:t>
            </a: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, parlata da più di un   miliardo di persone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endParaRPr lang="it-IT" smtClean="0">
              <a:solidFill>
                <a:srgbClr val="232064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relazioni internazionali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endParaRPr lang="it-IT" smtClean="0">
              <a:solidFill>
                <a:srgbClr val="232064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it-IT" smtClean="0">
                <a:solidFill>
                  <a:srgbClr val="232064"/>
                </a:solidFill>
                <a:latin typeface="Arial" charset="0"/>
                <a:cs typeface="Arial" charset="0"/>
              </a:rPr>
              <a:t>tecnologia della comunicazione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3000" smtClean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03590" y="255770"/>
            <a:ext cx="1738313" cy="18256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3493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0363" y="4121150"/>
            <a:ext cx="3892550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79000">
              <a:schemeClr val="accent1">
                <a:lumMod val="20000"/>
                <a:lumOff val="80000"/>
              </a:schemeClr>
            </a:gs>
            <a:gs pos="100000">
              <a:srgbClr val="59747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solidFill>
                  <a:srgbClr val="002060"/>
                </a:solidFill>
                <a:latin typeface="Arial" charset="0"/>
                <a:cs typeface="Arial" charset="0"/>
              </a:rPr>
              <a:t>               Dopo il diploma?</a:t>
            </a:r>
          </a:p>
        </p:txBody>
      </p:sp>
      <p:sp>
        <p:nvSpPr>
          <p:cNvPr id="72707" name="Segnaposto contenuto 2"/>
          <p:cNvSpPr>
            <a:spLocks noGrp="1"/>
          </p:cNvSpPr>
          <p:nvPr>
            <p:ph idx="1"/>
          </p:nvPr>
        </p:nvSpPr>
        <p:spPr>
          <a:xfrm>
            <a:off x="838200" y="1854200"/>
            <a:ext cx="10515600" cy="43513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it-IT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it-IT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it-IT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t-IT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impiego in settori industriali e commerciali,</a:t>
            </a:r>
          </a:p>
          <a:p>
            <a:pPr marL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principalmente per la cura di rapporti con </a:t>
            </a:r>
          </a:p>
          <a:p>
            <a:pPr marL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l’estero</a:t>
            </a:r>
          </a:p>
          <a:p>
            <a:pPr marL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it-IT" b="1" dirty="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it-IT" sz="2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002060"/>
                </a:solidFill>
              </a:rPr>
              <a:t>… </a:t>
            </a: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e, ovviamente, l’accesso ad ogni tipo di Università.</a:t>
            </a:r>
          </a:p>
          <a:p>
            <a:pPr marL="0" eaLnBrk="1" hangingPunct="1">
              <a:lnSpc>
                <a:spcPct val="80000"/>
              </a:lnSpc>
              <a:defRPr/>
            </a:pPr>
            <a:endParaRPr lang="it-IT" dirty="0" smtClean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208299" y="1853760"/>
            <a:ext cx="2731778" cy="192831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1923" y="365125"/>
            <a:ext cx="2818573" cy="179735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196281" y="4967137"/>
            <a:ext cx="1450657" cy="976609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19125"/>
            <a:ext cx="4662488" cy="955675"/>
          </a:xfrm>
          <a:solidFill>
            <a:schemeClr val="bg1"/>
          </a:solidFill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67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67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67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Turismo </a:t>
            </a:r>
            <a:br>
              <a:rPr lang="it-IT" sz="67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it-IT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egnaposto contenuto 2"/>
          <p:cNvSpPr>
            <a:spLocks noGrp="1"/>
          </p:cNvSpPr>
          <p:nvPr>
            <p:ph idx="1"/>
          </p:nvPr>
        </p:nvSpPr>
        <p:spPr>
          <a:xfrm>
            <a:off x="733425" y="2382838"/>
            <a:ext cx="10352088" cy="418147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endParaRPr lang="it-IT" dirty="0" smtClean="0">
              <a:solidFill>
                <a:srgbClr val="232064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 </a:t>
            </a: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viaggiare e relazionarti </a:t>
            </a: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le persone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it-IT" dirty="0" smtClean="0">
              <a:solidFill>
                <a:srgbClr val="232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piacciono </a:t>
            </a: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lingue </a:t>
            </a: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 studierai 3! </a:t>
            </a: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Inglese, Francese, Spagnolo</a:t>
            </a: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it-IT" dirty="0" smtClean="0">
              <a:solidFill>
                <a:srgbClr val="232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 piacerebbe valorizzare la bellezza e la ricchezza del </a:t>
            </a: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patrimonio artistico </a:t>
            </a:r>
            <a:r>
              <a:rPr lang="it-IT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paesaggistico del nostro territorio</a:t>
            </a:r>
          </a:p>
        </p:txBody>
      </p:sp>
      <p:pic>
        <p:nvPicPr>
          <p:cNvPr id="1026" name="Picture 2" descr="http://www.voglioviverecosiworld.com/imagecache/800x450_cd939f_turismo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7673422" y="477712"/>
            <a:ext cx="3946323" cy="246645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49238"/>
            <a:ext cx="10515600" cy="1325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rgbClr val="5C207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BLANCA" panose="02000000000000000000" pitchFamily="2" charset="0"/>
              </a:rPr>
              <a:t>Con il diploma potrai lavorare come</a:t>
            </a:r>
            <a:r>
              <a:rPr lang="it-IT" dirty="0" smtClean="0">
                <a:solidFill>
                  <a:srgbClr val="5C207E"/>
                </a:solidFill>
              </a:rPr>
              <a:t>:</a:t>
            </a:r>
            <a:endParaRPr lang="it-IT" dirty="0">
              <a:solidFill>
                <a:srgbClr val="5C207E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08525" y="1574800"/>
            <a:ext cx="6645275" cy="47831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 turistica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b="1" dirty="0">
              <a:solidFill>
                <a:srgbClr val="232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it-IT" b="1" dirty="0" smtClean="0">
              <a:solidFill>
                <a:srgbClr val="232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Operatore congressuale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it-IT" b="1" dirty="0" smtClean="0">
              <a:solidFill>
                <a:srgbClr val="232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Hostess </a:t>
            </a:r>
            <a:r>
              <a:rPr lang="it-IT" b="1" dirty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steward per fiere e grandi eventi </a:t>
            </a:r>
            <a:r>
              <a:rPr lang="it-IT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culturali</a:t>
            </a:r>
            <a:endParaRPr lang="it-IT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it-IT" dirty="0"/>
          </a:p>
        </p:txBody>
      </p:sp>
      <p:pic>
        <p:nvPicPr>
          <p:cNvPr id="65543" name="Picture 7" descr="20180922_105450"/>
          <p:cNvPicPr>
            <a:picLocks noChangeAspect="1" noChangeArrowheads="1"/>
          </p:cNvPicPr>
          <p:nvPr/>
        </p:nvPicPr>
        <p:blipFill>
          <a:blip r:embed="rId2" cstate="print">
            <a:lum bright="16000"/>
          </a:blip>
          <a:srcRect/>
          <a:stretch>
            <a:fillRect/>
          </a:stretch>
        </p:blipFill>
        <p:spPr bwMode="auto">
          <a:xfrm>
            <a:off x="111918" y="2419226"/>
            <a:ext cx="4322763" cy="243046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5546" name="Picture 10" descr="viaggiare_gif_animate1"/>
          <p:cNvPicPr>
            <a:picLocks noChangeAspect="1" noChangeArrowheads="1" noCrop="1"/>
          </p:cNvPicPr>
          <p:nvPr/>
        </p:nvPicPr>
        <p:blipFill>
          <a:blip r:embed="rId3">
            <a:lum bright="14000" contrast="2000"/>
          </a:blip>
          <a:srcRect/>
          <a:stretch>
            <a:fillRect/>
          </a:stretch>
        </p:blipFill>
        <p:spPr bwMode="auto">
          <a:xfrm>
            <a:off x="8031162" y="1339849"/>
            <a:ext cx="3805237" cy="1560513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olo 1"/>
          <p:cNvSpPr>
            <a:spLocks noGrp="1"/>
          </p:cNvSpPr>
          <p:nvPr>
            <p:ph type="title"/>
          </p:nvPr>
        </p:nvSpPr>
        <p:spPr>
          <a:xfrm>
            <a:off x="493713" y="5049838"/>
            <a:ext cx="7918450" cy="1012825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Char char="Ø"/>
            </a:pPr>
            <a:r>
              <a:rPr lang="it-IT" sz="2800" b="1" smtClean="0">
                <a:solidFill>
                  <a:srgbClr val="2F3D55"/>
                </a:solidFill>
                <a:latin typeface="Arial" charset="0"/>
                <a:cs typeface="Arial" charset="0"/>
              </a:rPr>
              <a:t>Lavorare nel settore ricreativo (aziende agrituristiche, parchi acquatici e di divertimento)</a:t>
            </a:r>
            <a:br>
              <a:rPr lang="it-IT" sz="2800" b="1" smtClean="0">
                <a:solidFill>
                  <a:srgbClr val="2F3D55"/>
                </a:solidFill>
                <a:latin typeface="Arial" charset="0"/>
                <a:cs typeface="Arial" charset="0"/>
              </a:rPr>
            </a:br>
            <a:endParaRPr lang="it-IT" sz="2800" b="1" smtClean="0">
              <a:solidFill>
                <a:srgbClr val="2F3D55"/>
              </a:solidFill>
              <a:latin typeface="Arial" charset="0"/>
              <a:cs typeface="Arial" charset="0"/>
            </a:endParaRPr>
          </a:p>
        </p:txBody>
      </p:sp>
      <p:pic>
        <p:nvPicPr>
          <p:cNvPr id="3074" name="Picture 2" descr="http://www.saylove.it/wp-content/uploads/2016/01/fotoPost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94423" y="1521882"/>
            <a:ext cx="3314700" cy="2276475"/>
          </a:xfrm>
          <a:effectLst>
            <a:softEdge rad="112500"/>
          </a:effectLst>
          <a:extLst/>
        </p:spPr>
      </p:pic>
      <p:sp>
        <p:nvSpPr>
          <p:cNvPr id="67588" name="Rettangolo 3"/>
          <p:cNvSpPr>
            <a:spLocks noChangeArrowheads="1"/>
          </p:cNvSpPr>
          <p:nvPr/>
        </p:nvSpPr>
        <p:spPr bwMode="auto">
          <a:xfrm>
            <a:off x="4040188" y="2136775"/>
            <a:ext cx="79168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endParaRPr lang="it-IT" sz="280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800">
                <a:solidFill>
                  <a:srgbClr val="2F3D55"/>
                </a:solidFill>
              </a:rPr>
              <a:t>Organizzatore di eventi (</a:t>
            </a:r>
            <a:r>
              <a:rPr lang="it-IT" sz="2800" b="1">
                <a:solidFill>
                  <a:srgbClr val="2F3D55"/>
                </a:solidFill>
              </a:rPr>
              <a:t>wedding planner</a:t>
            </a:r>
            <a:r>
              <a:rPr lang="it-IT" sz="2800">
                <a:solidFill>
                  <a:srgbClr val="2F3D55"/>
                </a:solidFill>
              </a:rPr>
              <a:t>)</a:t>
            </a:r>
          </a:p>
          <a:p>
            <a:endParaRPr lang="it-IT" sz="2800">
              <a:latin typeface="Calibri" pitchFamily="34" charset="0"/>
            </a:endParaRPr>
          </a:p>
        </p:txBody>
      </p:sp>
      <p:pic>
        <p:nvPicPr>
          <p:cNvPr id="3076" name="Picture 4" descr="http://media.theparks.it/cover/Volare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998513" y="3967169"/>
            <a:ext cx="3504785" cy="2630585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" name="Picture 2" descr="http://www.clweddingplanner.it/wp-content/uploads/2014/07/MG_8903-63.jpg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5303524" y="79597"/>
            <a:ext cx="3752801" cy="248461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craltlc.it/media/k2/items/cache/63955aa9869cf7707ada1662dbfb31e2_XL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5676900" y="3413231"/>
            <a:ext cx="6498479" cy="295319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175" y="4529138"/>
            <a:ext cx="6080125" cy="1506537"/>
          </a:xfrm>
        </p:spPr>
        <p:txBody>
          <a:bodyPr rtlCol="0">
            <a:normAutofit fontScale="90000"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b="1" dirty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Commissario di </a:t>
            </a:r>
            <a:r>
              <a:rPr lang="it-IT" sz="2800" b="1" dirty="0" smtClean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bordo</a:t>
            </a:r>
            <a:r>
              <a:rPr lang="it-IT" sz="2800" b="1" dirty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800" b="1" dirty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b="1" dirty="0" smtClean="0">
                <a:solidFill>
                  <a:srgbClr val="23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receptionist </a:t>
            </a:r>
            <a:r>
              <a:rPr lang="it-IT" sz="2800" b="1" dirty="0">
                <a:solidFill>
                  <a:srgbClr val="23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addetto all’accoglienza </a:t>
            </a:r>
            <a:r>
              <a:rPr lang="it-IT" sz="2800" b="1" dirty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 treni, sulle navi da crociera e sui voli nazionali ed internazionali </a:t>
            </a:r>
            <a:br>
              <a:rPr lang="it-IT" sz="2800" b="1" dirty="0">
                <a:solidFill>
                  <a:srgbClr val="23206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800" b="1" dirty="0">
              <a:solidFill>
                <a:srgbClr val="2320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29300" y="862013"/>
            <a:ext cx="5734050" cy="14176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dirty="0">
                <a:solidFill>
                  <a:srgbClr val="2F3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Direttore tecnico di </a:t>
            </a:r>
            <a:endParaRPr lang="it-IT" dirty="0" smtClean="0">
              <a:solidFill>
                <a:srgbClr val="2F3D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b="1" dirty="0" smtClean="0">
                <a:solidFill>
                  <a:srgbClr val="2F3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</a:t>
            </a:r>
            <a:r>
              <a:rPr lang="it-IT" b="1" dirty="0">
                <a:solidFill>
                  <a:srgbClr val="2F3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viaggi </a:t>
            </a:r>
            <a:r>
              <a:rPr lang="it-IT" dirty="0">
                <a:solidFill>
                  <a:srgbClr val="2F3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tour </a:t>
            </a:r>
            <a:r>
              <a:rPr lang="it-IT" dirty="0" smtClean="0">
                <a:solidFill>
                  <a:srgbClr val="2F3D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it-IT" dirty="0">
              <a:solidFill>
                <a:srgbClr val="5C207E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it-IT" dirty="0"/>
          </a:p>
        </p:txBody>
      </p:sp>
      <p:pic>
        <p:nvPicPr>
          <p:cNvPr id="4098" name="Picture 2" descr="http://www.chiantiviaggi.it/viaggi-su-misura/img/img-touroperator.j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787791" y="590242"/>
            <a:ext cx="4474064" cy="217391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297551" y="288509"/>
            <a:ext cx="1524000" cy="981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38" y="160338"/>
            <a:ext cx="4549775" cy="327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575" y="3036888"/>
            <a:ext cx="6318250" cy="355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538" y="3827463"/>
            <a:ext cx="3684587" cy="2763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sellaDiTesto 4"/>
          <p:cNvSpPr txBox="1"/>
          <p:nvPr/>
        </p:nvSpPr>
        <p:spPr>
          <a:xfrm>
            <a:off x="6491288" y="373063"/>
            <a:ext cx="4841875" cy="2493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BLANCA" panose="02000000000000000000" pitchFamily="2" charset="0"/>
                <a:cs typeface="+mn-cs"/>
              </a:rPr>
              <a:t>Alternanza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BLANCA" panose="02000000000000000000" pitchFamily="2" charset="0"/>
                <a:cs typeface="+mn-cs"/>
              </a:rPr>
              <a:t>scuola-lavoro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b="1" smtClean="0"/>
              <a:t>Indirizzi:</a:t>
            </a:r>
          </a:p>
        </p:txBody>
      </p:sp>
      <p:sp>
        <p:nvSpPr>
          <p:cNvPr id="53251" name="Segnaposto contenuto 2"/>
          <p:cNvSpPr>
            <a:spLocks noGrp="1"/>
          </p:cNvSpPr>
          <p:nvPr>
            <p:ph idx="1"/>
          </p:nvPr>
        </p:nvSpPr>
        <p:spPr>
          <a:xfrm>
            <a:off x="2320925" y="1825625"/>
            <a:ext cx="9032875" cy="4351338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Char char="Ø"/>
              <a:defRPr/>
            </a:pPr>
            <a:r>
              <a:rPr lang="it-IT" sz="3600" b="1" dirty="0" smtClean="0">
                <a:solidFill>
                  <a:srgbClr val="C00000"/>
                </a:solidFill>
              </a:rPr>
              <a:t>Amministrazione Finanza e Marketing</a:t>
            </a:r>
          </a:p>
          <a:p>
            <a:pPr marL="533400" indent="-533400" eaLnBrk="1" hangingPunct="1">
              <a:buFont typeface="Arial" charset="0"/>
              <a:buNone/>
              <a:defRPr/>
            </a:pPr>
            <a:endParaRPr lang="it-IT" sz="3600" b="1" dirty="0" smtClean="0">
              <a:solidFill>
                <a:srgbClr val="C00000"/>
              </a:solidFill>
            </a:endParaRPr>
          </a:p>
          <a:p>
            <a:pPr marL="533400" indent="-533400" eaLnBrk="1" hangingPunct="1">
              <a:buFont typeface="Wingdings" pitchFamily="2" charset="2"/>
              <a:buChar char="Ø"/>
              <a:defRPr/>
            </a:pPr>
            <a:r>
              <a:rPr lang="it-IT" sz="3600" b="1" dirty="0" smtClean="0">
                <a:solidFill>
                  <a:srgbClr val="385723"/>
                </a:solidFill>
              </a:rPr>
              <a:t>Informatica</a:t>
            </a:r>
          </a:p>
          <a:p>
            <a:pPr marL="533400" indent="-533400" eaLnBrk="1" hangingPunct="1">
              <a:buFont typeface="Arial" charset="0"/>
              <a:buNone/>
              <a:defRPr/>
            </a:pPr>
            <a:endParaRPr lang="it-IT" sz="3600" b="1" dirty="0" smtClean="0">
              <a:solidFill>
                <a:srgbClr val="385723"/>
              </a:solidFill>
            </a:endParaRPr>
          </a:p>
          <a:p>
            <a:pPr marL="533400" indent="-533400" eaLnBrk="1" hangingPunct="1">
              <a:buClr>
                <a:srgbClr val="385723"/>
              </a:buClr>
              <a:buFont typeface="Wingdings" pitchFamily="2" charset="2"/>
              <a:buChar char="Ø"/>
              <a:defRPr/>
            </a:pPr>
            <a:r>
              <a:rPr lang="it-IT" sz="3600" b="1" dirty="0" smtClean="0">
                <a:solidFill>
                  <a:schemeClr val="accent2">
                    <a:lumMod val="75000"/>
                  </a:schemeClr>
                </a:solidFill>
              </a:rPr>
              <a:t>Marketing Internazionale</a:t>
            </a:r>
          </a:p>
          <a:p>
            <a:pPr marL="533400" indent="-533400" eaLnBrk="1" hangingPunct="1">
              <a:buClr>
                <a:srgbClr val="385723"/>
              </a:buClr>
              <a:buFont typeface="Wingdings" pitchFamily="2" charset="2"/>
              <a:buNone/>
              <a:defRPr/>
            </a:pPr>
            <a:endParaRPr lang="it-IT" sz="3600" b="1" dirty="0" smtClean="0">
              <a:solidFill>
                <a:schemeClr val="accent2"/>
              </a:solidFill>
            </a:endParaRPr>
          </a:p>
          <a:p>
            <a:pPr marL="533400" indent="-533400" eaLnBrk="1" hangingPunct="1">
              <a:buFont typeface="Wingdings" pitchFamily="2" charset="2"/>
              <a:buChar char="Ø"/>
              <a:defRPr/>
            </a:pPr>
            <a:r>
              <a:rPr lang="it-IT" sz="3600" b="1" dirty="0" smtClean="0">
                <a:solidFill>
                  <a:srgbClr val="002060"/>
                </a:solidFill>
              </a:rPr>
              <a:t>Turismo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438" y="1662113"/>
            <a:ext cx="1033462" cy="987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75" y="2911475"/>
            <a:ext cx="1031875" cy="989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06677" y="5311635"/>
            <a:ext cx="1156595" cy="1147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231" name="Picture 2" descr="C:\Users\marco_000\Desktop\downloa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1400" y="4113213"/>
            <a:ext cx="1033463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094663" cy="1325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BLANCA" panose="02000000000000000000" pitchFamily="2" charset="0"/>
              </a:rPr>
              <a:t>E se avrai ancora voglia di studiare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400" b="1" dirty="0" smtClean="0"/>
              <a:t>potrai iscriverti a tutte le facoltà universitarie tra cui</a:t>
            </a:r>
            <a:r>
              <a:rPr lang="it-IT" dirty="0" smtClean="0"/>
              <a:t>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208213"/>
            <a:ext cx="10515600" cy="39687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Scienze del Turismo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Conservazione dei </a:t>
            </a:r>
            <a:r>
              <a:rPr lang="it-IT" b="1" dirty="0">
                <a:solidFill>
                  <a:srgbClr val="7030A0"/>
                </a:solidFill>
              </a:rPr>
              <a:t>B</a:t>
            </a:r>
            <a:r>
              <a:rPr lang="it-IT" b="1" dirty="0" smtClean="0">
                <a:solidFill>
                  <a:srgbClr val="7030A0"/>
                </a:solidFill>
              </a:rPr>
              <a:t>eni Culturali, Architettonici e Ambientali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Archeologia e Storia dell’Arte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Lettere ad indirizzo Artistico-Archeologico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Lingue e Letterature Straniere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Economia e Amministrazione d’Impresa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rgbClr val="7030A0"/>
                </a:solidFill>
              </a:rPr>
              <a:t>Banca e Finanza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b="1" dirty="0">
              <a:solidFill>
                <a:srgbClr val="002060"/>
              </a:solidFill>
            </a:endParaRPr>
          </a:p>
        </p:txBody>
      </p:sp>
      <p:pic>
        <p:nvPicPr>
          <p:cNvPr id="70660" name="Picture 2" descr="http://ian.umces.edu/imagelibrary/albums/userpics/12789/normal_ian-symbol-university-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0713" y="1027113"/>
            <a:ext cx="170021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it-IT" sz="6600" b="1" dirty="0" err="1" smtClean="0">
                <a:solidFill>
                  <a:srgbClr val="FFFFFF"/>
                </a:solidFill>
                <a:latin typeface="AR CENA" panose="02000000000000000000" pitchFamily="2" charset="0"/>
              </a:rPr>
              <a:t>Microinserimenti</a:t>
            </a:r>
            <a:endParaRPr lang="it-IT" sz="6600" b="1" dirty="0">
              <a:solidFill>
                <a:srgbClr val="FFFFFF"/>
              </a:solidFill>
              <a:latin typeface="AR CENA" panose="02000000000000000000" pitchFamily="2" charset="0"/>
            </a:endParaRPr>
          </a:p>
        </p:txBody>
      </p:sp>
      <p:sp>
        <p:nvSpPr>
          <p:cNvPr id="71682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866438" cy="47117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it-IT" smtClean="0">
              <a:latin typeface="Arial" charset="0"/>
              <a:cs typeface="Arial" charset="0"/>
            </a:endParaRPr>
          </a:p>
          <a:p>
            <a:pPr marL="0" indent="0" algn="r">
              <a:buFont typeface="Arial" charset="0"/>
              <a:buNone/>
            </a:pPr>
            <a:endParaRPr lang="it-IT" smtClean="0"/>
          </a:p>
          <a:p>
            <a:pPr marL="0" indent="0" algn="ctr">
              <a:buFont typeface="Wingdings" pitchFamily="2" charset="2"/>
              <a:buChar char="Ø"/>
            </a:pPr>
            <a:r>
              <a:rPr lang="it-IT" smtClean="0">
                <a:solidFill>
                  <a:srgbClr val="222A35"/>
                </a:solidFill>
              </a:rPr>
              <a:t>                                                                   Compila il </a:t>
            </a:r>
            <a:r>
              <a:rPr lang="it-IT" b="1" u="sng" smtClean="0">
                <a:solidFill>
                  <a:srgbClr val="222A35"/>
                </a:solidFill>
              </a:rPr>
              <a:t>modulo cartaceo </a:t>
            </a:r>
          </a:p>
          <a:p>
            <a:pPr marL="0" indent="0" algn="r">
              <a:buFont typeface="Arial" charset="0"/>
              <a:buNone/>
            </a:pPr>
            <a:endParaRPr lang="it-IT" smtClean="0">
              <a:solidFill>
                <a:srgbClr val="222A35"/>
              </a:solidFill>
            </a:endParaRPr>
          </a:p>
          <a:p>
            <a:pPr marL="0" indent="0" algn="ctr">
              <a:buFont typeface="Arial" charset="0"/>
              <a:buNone/>
            </a:pPr>
            <a:r>
              <a:rPr lang="it-IT" smtClean="0">
                <a:solidFill>
                  <a:srgbClr val="222A35"/>
                </a:solidFill>
              </a:rPr>
              <a:t>                                        oppure</a:t>
            </a:r>
          </a:p>
          <a:p>
            <a:pPr marL="0" indent="0" algn="r">
              <a:buFont typeface="Arial" charset="0"/>
              <a:buNone/>
            </a:pPr>
            <a:r>
              <a:rPr lang="it-IT" smtClean="0">
                <a:solidFill>
                  <a:srgbClr val="222A35"/>
                </a:solidFill>
              </a:rPr>
              <a:t> </a:t>
            </a:r>
          </a:p>
          <a:p>
            <a:pPr marL="0" indent="0" algn="ctr">
              <a:buFont typeface="Arial" charset="0"/>
              <a:buNone/>
            </a:pPr>
            <a:r>
              <a:rPr lang="it-IT" smtClean="0">
                <a:solidFill>
                  <a:srgbClr val="222A35"/>
                </a:solidFill>
              </a:rPr>
              <a:t>                                                     </a:t>
            </a:r>
          </a:p>
          <a:p>
            <a:pPr marL="0" indent="0" algn="ctr">
              <a:buFont typeface="Arial" charset="0"/>
              <a:buNone/>
            </a:pPr>
            <a:r>
              <a:rPr lang="it-IT" smtClean="0">
                <a:solidFill>
                  <a:srgbClr val="222A35"/>
                </a:solidFill>
              </a:rPr>
              <a:t>                                                    Inoltra la </a:t>
            </a:r>
            <a:r>
              <a:rPr lang="it-IT" b="1" u="sng" smtClean="0">
                <a:solidFill>
                  <a:srgbClr val="222A35"/>
                </a:solidFill>
              </a:rPr>
              <a:t>tua richiesta on-line </a:t>
            </a:r>
            <a:r>
              <a:rPr lang="it-IT" smtClean="0">
                <a:solidFill>
                  <a:srgbClr val="222A35"/>
                </a:solidFill>
              </a:rPr>
              <a:t>all’indirizzo:</a:t>
            </a:r>
          </a:p>
          <a:p>
            <a:pPr marL="0" indent="0" algn="ctr">
              <a:buFont typeface="Arial" charset="0"/>
              <a:buNone/>
            </a:pPr>
            <a:r>
              <a:rPr lang="it-IT" b="1" smtClean="0">
                <a:solidFill>
                  <a:srgbClr val="4472C4"/>
                </a:solidFill>
                <a:latin typeface="Arial" charset="0"/>
                <a:cs typeface="Arial" charset="0"/>
              </a:rPr>
              <a:t>                                 </a:t>
            </a:r>
            <a:r>
              <a:rPr lang="it-IT" b="1" smtClean="0">
                <a:solidFill>
                  <a:srgbClr val="0070C0"/>
                </a:solidFill>
                <a:latin typeface="Arial" charset="0"/>
                <a:cs typeface="Arial" charset="0"/>
                <a:hlinkClick r:id="rId2"/>
              </a:rPr>
              <a:t>pascale_am@libero.it</a:t>
            </a:r>
            <a:endParaRPr lang="it-IT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0" indent="0" algn="ctr">
              <a:buFont typeface="Arial" charset="0"/>
              <a:buNone/>
            </a:pPr>
            <a:endParaRPr lang="it-IT" b="1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05710" y="1760951"/>
            <a:ext cx="5490290" cy="3542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84" name="Immagin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7775" y="2798763"/>
            <a:ext cx="555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Immagin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49800" y="5370513"/>
            <a:ext cx="555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Piccolo sondaggio real-time</a:t>
            </a:r>
            <a:endParaRPr lang="it-IT" dirty="0"/>
          </a:p>
        </p:txBody>
      </p:sp>
      <p:sp>
        <p:nvSpPr>
          <p:cNvPr id="72706" name="Segnaposto contenuto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523875"/>
          </a:xfrm>
        </p:spPr>
        <p:txBody>
          <a:bodyPr/>
          <a:lstStyle/>
          <a:p>
            <a:pPr eaLnBrk="1" hangingPunct="1"/>
            <a:r>
              <a:rPr lang="it-IT" sz="3600" smtClean="0"/>
              <a:t>Accedete col cellulare a “</a:t>
            </a:r>
            <a:r>
              <a:rPr lang="it-IT" sz="3600" b="1" smtClean="0"/>
              <a:t>kahoot.it</a:t>
            </a:r>
            <a:r>
              <a:rPr lang="it-IT" sz="3600" smtClean="0"/>
              <a:t>”</a:t>
            </a:r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</p:txBody>
      </p:sp>
      <p:pic>
        <p:nvPicPr>
          <p:cNvPr id="72707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5338" y="2355850"/>
            <a:ext cx="4603750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8" name="CasellaDiTesto 4"/>
          <p:cNvSpPr txBox="1">
            <a:spLocks noChangeArrowheads="1"/>
          </p:cNvSpPr>
          <p:nvPr/>
        </p:nvSpPr>
        <p:spPr bwMode="auto">
          <a:xfrm>
            <a:off x="1392238" y="5894388"/>
            <a:ext cx="91186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hlinkClick r:id="rId2"/>
              </a:rPr>
              <a:t>https://play.kahoot.it/#/k/5e4b31a0-009d-47a2-a7df-f4a6d601b7f5</a:t>
            </a:r>
            <a:endParaRPr lang="it-IT" sz="2400"/>
          </a:p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36625" y="623888"/>
            <a:ext cx="7920038" cy="1063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Amministrazione Finanza e Marketing</a:t>
            </a:r>
            <a:b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b="1" dirty="0" smtClean="0">
                <a:solidFill>
                  <a:srgbClr val="C00000"/>
                </a:solidFill>
              </a:rPr>
              <a:t>                                  </a:t>
            </a:r>
            <a:r>
              <a:rPr lang="it-IT" sz="3600" dirty="0" smtClean="0">
                <a:solidFill>
                  <a:schemeClr val="accent5">
                    <a:lumMod val="50000"/>
                  </a:schemeClr>
                </a:solidFill>
              </a:rPr>
              <a:t>se…</a:t>
            </a:r>
            <a:endParaRPr lang="it-IT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747713" y="2286000"/>
            <a:ext cx="11028362" cy="35179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Ti interessa comprendere il mondo dell’economia e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   della finanza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Vuoi metterti alla prova e magari diventare un imprenditore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Ti piacerebbe lavorare nel settore bancario e assicurativo o gestire un’attività commerciale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/>
          </a:p>
        </p:txBody>
      </p:sp>
      <p:pic>
        <p:nvPicPr>
          <p:cNvPr id="53252" name="Picture 2" descr="http://www.fiscooggi.it/files/u24/logo_economia_e_finanz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5463" y="365125"/>
            <a:ext cx="16954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://www.costaricanewtravel.com/wp-content/uploads/2015/03/BANKA-1070x7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" y="523875"/>
            <a:ext cx="2325688" cy="149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01913" y="835025"/>
            <a:ext cx="6632575" cy="8699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/>
            </a:r>
            <a:b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</a:br>
            <a: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/>
            </a:r>
            <a:b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</a:br>
            <a: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/>
            </a:r>
            <a:b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</a:br>
            <a: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/>
            </a:r>
            <a:b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</a:br>
            <a: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/>
            </a:r>
            <a:b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</a:br>
            <a: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/>
            </a:r>
            <a:b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</a:br>
            <a: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>Dopo </a:t>
            </a:r>
            <a:r>
              <a:rPr lang="it-IT" dirty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>il diploma </a:t>
            </a:r>
            <a:r>
              <a:rPr lang="it-IT" dirty="0" smtClean="0">
                <a:solidFill>
                  <a:schemeClr val="accent5">
                    <a:lumMod val="50000"/>
                  </a:schemeClr>
                </a:solidFill>
                <a:latin typeface="AR BLANCA" panose="02000000000000000000" pitchFamily="2" charset="0"/>
              </a:rPr>
              <a:t>Potrai </a:t>
            </a:r>
            <a:endParaRPr lang="it-IT" dirty="0">
              <a:solidFill>
                <a:schemeClr val="accent5">
                  <a:lumMod val="50000"/>
                </a:schemeClr>
              </a:solidFill>
              <a:latin typeface="AR BLANCA" panose="02000000000000000000" pitchFamily="2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08238" y="2016125"/>
            <a:ext cx="6877050" cy="3241675"/>
          </a:xfrm>
        </p:spPr>
        <p:txBody>
          <a:bodyPr rtlCol="0">
            <a:normAutofit fontScale="77500" lnSpcReduction="20000"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it-IT" dirty="0" smtClean="0"/>
          </a:p>
          <a:p>
            <a:pPr marL="342900" indent="-342900" algn="l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Aprire e gestire un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negozio</a:t>
            </a: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un’attività o un’impresa</a:t>
            </a: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 in qualsiasi settore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l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Partecipare a tutti i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concorsi</a:t>
            </a: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 nella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pubblica amministrazione</a:t>
            </a: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 e nelle forze dell’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ordine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l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3200" dirty="0" smtClean="0">
                <a:solidFill>
                  <a:schemeClr val="accent5">
                    <a:lumMod val="50000"/>
                  </a:schemeClr>
                </a:solidFill>
              </a:rPr>
              <a:t>Lavorare nel settore </a:t>
            </a:r>
            <a:r>
              <a:rPr lang="it-IT" sz="3200" b="1" dirty="0" smtClean="0">
                <a:solidFill>
                  <a:schemeClr val="accent5">
                    <a:lumMod val="50000"/>
                  </a:schemeClr>
                </a:solidFill>
              </a:rPr>
              <a:t>bancario, finanziario e assicurativo</a:t>
            </a:r>
            <a:endParaRPr lang="it-IT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http://www.cioccolatofranchising.com/immagini/negozi/nuteller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40863" y="647700"/>
            <a:ext cx="2305050" cy="160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54" name="Picture 6" descr="http://www.abbigliamentofranchising.it/useruploads/images/articoli/foot-locker-aprire-negozi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40863" y="2524125"/>
            <a:ext cx="2371725" cy="1725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58" name="Picture 10" descr="http://a.mytrend.it/prp/2016/09/651932/o.37227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50" y="2292350"/>
            <a:ext cx="2330450" cy="1555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60" name="Picture 12" descr="http://www.alphatest.it/var/alphatest/storage/images/libri-alpha-test/concorsi-ed-esami/concorsi-pubblici/personale-amministrativo/978-88-483-1712-2/7636927-5-ita-IT/In-catalogo-In-vendita-978-88-483-1712-2-I-concorsi-per-personale-amministrativo.-Manuale-di-preparazione_larg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4663" y="3970338"/>
            <a:ext cx="1695450" cy="237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26" name="Picture 2" descr="http://www.compliancenet.it/sites/default/files/images/160622-gdf-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10650" y="4645025"/>
            <a:ext cx="2801938" cy="184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4" name="Picture 2" descr="http://www.brancaccio.sa.it/images/contenuti/ricostruzione-unghie-e-nail-ar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57650" y="5073650"/>
            <a:ext cx="3303588" cy="160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800" b="1" dirty="0" smtClean="0">
                <a:solidFill>
                  <a:srgbClr val="FC4B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BLANCA" panose="02000000000000000000" pitchFamily="2" charset="0"/>
              </a:rPr>
              <a:t>E se avrai ancora voglia di studiare…</a:t>
            </a:r>
            <a:endParaRPr lang="it-IT" sz="4800" b="1" dirty="0">
              <a:solidFill>
                <a:srgbClr val="FC4B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BLANCA" panose="02000000000000000000" pitchFamily="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89050" y="1968500"/>
            <a:ext cx="7897813" cy="435133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Potrai iscriverti a tutte le facoltà universitarie tra cui: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Scienze Economiche, Giuridiche, Aziendali, Statistiche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Scienze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</a:rPr>
              <a:t>M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atematiche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Lettere moderne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Lingue Straniere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it-IT" dirty="0"/>
          </a:p>
        </p:txBody>
      </p:sp>
      <p:pic>
        <p:nvPicPr>
          <p:cNvPr id="55300" name="Picture 2" descr="http://ian.umces.edu/imagelibrary/albums/userpics/12789/normal_ian-symbol-university-c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96425" y="2263775"/>
            <a:ext cx="1700213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9956800" cy="7381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IT" cap="none" smtClean="0"/>
              <a:t>PERCHÉ SCEGLIERE INFORMATICA (SIA)</a:t>
            </a:r>
          </a:p>
        </p:txBody>
      </p:sp>
      <p:sp>
        <p:nvSpPr>
          <p:cNvPr id="56322" name="Rectangle 3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625"/>
          </a:xfrm>
        </p:spPr>
        <p:txBody>
          <a:bodyPr/>
          <a:lstStyle/>
          <a:p>
            <a:pPr eaLnBrk="1" hangingPunct="1"/>
            <a:r>
              <a:rPr lang="it-IT" b="1" smtClean="0"/>
              <a:t>Se sei appassionato alle nuove tecnologie.</a:t>
            </a:r>
          </a:p>
          <a:p>
            <a:pPr eaLnBrk="1" hangingPunct="1"/>
            <a:r>
              <a:rPr lang="it-IT" b="1" smtClean="0"/>
              <a:t>Se ti piace la logica e il ragionamento.</a:t>
            </a:r>
          </a:p>
          <a:p>
            <a:pPr eaLnBrk="1" hangingPunct="1"/>
            <a:r>
              <a:rPr lang="it-IT" b="1" smtClean="0"/>
              <a:t>Se vuoi capire come funziona il mondo digitale e Internet.</a:t>
            </a:r>
          </a:p>
        </p:txBody>
      </p:sp>
      <p:pic>
        <p:nvPicPr>
          <p:cNvPr id="56323" name="Picture 5" descr="104346324-GettyImages-5886910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3675" y="3875088"/>
            <a:ext cx="4229100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6" descr="Hands-touching-circle-global-network-credit-ipopba-iStock-Getty-Images-Plus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7125" y="3189288"/>
            <a:ext cx="4319588" cy="259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olo 1"/>
          <p:cNvSpPr>
            <a:spLocks noGrp="1"/>
          </p:cNvSpPr>
          <p:nvPr>
            <p:ph type="title" idx="4294967295"/>
          </p:nvPr>
        </p:nvSpPr>
        <p:spPr>
          <a:xfrm>
            <a:off x="436563" y="365125"/>
            <a:ext cx="10515600" cy="13255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700" b="1" dirty="0" smtClean="0"/>
              <a:t>PROFESSIONI IN CUI SONO “INTROVABILI” I DIPLOMATI ADATTE PER IL CORSO INFORMATICA</a:t>
            </a:r>
          </a:p>
        </p:txBody>
      </p:sp>
      <p:pic>
        <p:nvPicPr>
          <p:cNvPr id="573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6963" y="2424113"/>
            <a:ext cx="8145462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5825" y="6143625"/>
            <a:ext cx="861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6963" y="1882775"/>
            <a:ext cx="82153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8688" y="3244850"/>
            <a:ext cx="1920875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35075" y="3179763"/>
            <a:ext cx="5830888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olo 1"/>
          <p:cNvSpPr>
            <a:spLocks noGrp="1"/>
          </p:cNvSpPr>
          <p:nvPr>
            <p:ph type="title" idx="4294967295"/>
          </p:nvPr>
        </p:nvSpPr>
        <p:spPr>
          <a:xfrm>
            <a:off x="520700" y="365125"/>
            <a:ext cx="10515600" cy="13255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700" b="1" dirty="0" smtClean="0"/>
              <a:t>PROFESSIONI IN CUI SONO “INTROVABILI” I DIPLOMATI ADATTE PER IL CORSO INFORMATICA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13" y="2441575"/>
            <a:ext cx="8231187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0" y="1885950"/>
            <a:ext cx="829945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marco_000\Desktop\shutterstock_286318655-684x5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9312" y="3214469"/>
            <a:ext cx="1817957" cy="136346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6538" y="4689475"/>
            <a:ext cx="1570037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01738" y="3425825"/>
            <a:ext cx="6265862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olo 1"/>
          <p:cNvSpPr>
            <a:spLocks noGrp="1"/>
          </p:cNvSpPr>
          <p:nvPr>
            <p:ph type="title" idx="4294967295"/>
          </p:nvPr>
        </p:nvSpPr>
        <p:spPr>
          <a:xfrm>
            <a:off x="717550" y="365125"/>
            <a:ext cx="10515600" cy="13255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700" b="1" dirty="0" smtClean="0"/>
              <a:t>UNA FIGURA PROFESSIONALE EMERGENTE: IL WEB MARKETER (ADATTO PER IL CORSO INFORMATICA)</a:t>
            </a:r>
          </a:p>
        </p:txBody>
      </p:sp>
      <p:sp>
        <p:nvSpPr>
          <p:cNvPr id="59394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815975" y="1825625"/>
            <a:ext cx="10515600" cy="4351338"/>
          </a:xfrm>
        </p:spPr>
        <p:txBody>
          <a:bodyPr/>
          <a:lstStyle/>
          <a:p>
            <a:pPr eaLnBrk="1" hangingPunct="1"/>
            <a:r>
              <a:rPr lang="it-IT" smtClean="0"/>
              <a:t>Esperto di tecnologie </a:t>
            </a:r>
            <a:r>
              <a:rPr lang="it-IT" b="1" smtClean="0"/>
              <a:t>Web</a:t>
            </a:r>
            <a:r>
              <a:rPr lang="it-IT" smtClean="0"/>
              <a:t> e di </a:t>
            </a:r>
            <a:r>
              <a:rPr lang="it-IT" b="1" smtClean="0"/>
              <a:t>marketing</a:t>
            </a:r>
            <a:r>
              <a:rPr lang="it-IT" smtClean="0"/>
              <a:t>, che consente alle aziende di incrementare il fatturato grazie a strategie di marketing on-line.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0925" y="2740025"/>
            <a:ext cx="7315200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oggia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Loggia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1003</TotalTime>
  <Words>490</Words>
  <Application>Microsoft Office PowerPoint</Application>
  <PresentationFormat>Personalizzato</PresentationFormat>
  <Paragraphs>138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Modello struttura</vt:lpstr>
      </vt:variant>
      <vt:variant>
        <vt:i4>27</vt:i4>
      </vt:variant>
      <vt:variant>
        <vt:lpstr>Titoli diapositive</vt:lpstr>
      </vt:variant>
      <vt:variant>
        <vt:i4>22</vt:i4>
      </vt:variant>
    </vt:vector>
  </HeadingPairs>
  <TitlesOfParts>
    <vt:vector size="58" baseType="lpstr">
      <vt:lpstr>Arial</vt:lpstr>
      <vt:lpstr>Calibri Light</vt:lpstr>
      <vt:lpstr>Calibri</vt:lpstr>
      <vt:lpstr>Century Schoolbook</vt:lpstr>
      <vt:lpstr>Wingdings</vt:lpstr>
      <vt:lpstr>Wingdings 2</vt:lpstr>
      <vt:lpstr>Georgia</vt:lpstr>
      <vt:lpstr>AR BLANCA</vt:lpstr>
      <vt:lpstr>AR CENA</vt:lpstr>
      <vt:lpstr>Tema di Office</vt:lpstr>
      <vt:lpstr>Loggia</vt:lpstr>
      <vt:lpstr>1_Loggia</vt:lpstr>
      <vt:lpstr>Città</vt:lpstr>
      <vt:lpstr>Loggia</vt:lpstr>
      <vt:lpstr>Loggia</vt:lpstr>
      <vt:lpstr>Loggia</vt:lpstr>
      <vt:lpstr>Loggia</vt:lpstr>
      <vt:lpstr>Loggia</vt:lpstr>
      <vt:lpstr>Loggia</vt:lpstr>
      <vt:lpstr>1_Loggia</vt:lpstr>
      <vt:lpstr>1_Loggia</vt:lpstr>
      <vt:lpstr>1_Loggia</vt:lpstr>
      <vt:lpstr>1_Loggia</vt:lpstr>
      <vt:lpstr>1_Loggia</vt:lpstr>
      <vt:lpstr>1_Loggia</vt:lpstr>
      <vt:lpstr>Città</vt:lpstr>
      <vt:lpstr>Città</vt:lpstr>
      <vt:lpstr>Città</vt:lpstr>
      <vt:lpstr>Città</vt:lpstr>
      <vt:lpstr>Città</vt:lpstr>
      <vt:lpstr>Città</vt:lpstr>
      <vt:lpstr>Città</vt:lpstr>
      <vt:lpstr>Città</vt:lpstr>
      <vt:lpstr>Città</vt:lpstr>
      <vt:lpstr>Città</vt:lpstr>
      <vt:lpstr>Città</vt:lpstr>
      <vt:lpstr>ISTITUTO TECNICO ECONOMICO -V. DE FRANCHIS-  </vt:lpstr>
      <vt:lpstr>Indirizzi:</vt:lpstr>
      <vt:lpstr>Amministrazione Finanza e Marketing                                   se…</vt:lpstr>
      <vt:lpstr>      Dopo il diploma Potrai </vt:lpstr>
      <vt:lpstr>E se avrai ancora voglia di studiare…</vt:lpstr>
      <vt:lpstr>PERCHÉ SCEGLIERE INFORMATICA (SIA)</vt:lpstr>
      <vt:lpstr>PROFESSIONI IN CUI SONO “INTROVABILI” I DIPLOMATI ADATTE PER IL CORSO INFORMATICA</vt:lpstr>
      <vt:lpstr>PROFESSIONI IN CUI SONO “INTROVABILI” I DIPLOMATI ADATTE PER IL CORSO INFORMATICA</vt:lpstr>
      <vt:lpstr>UNA FIGURA PROFESSIONALE EMERGENTE: IL WEB MARKETER (ADATTO PER IL CORSO INFORMATICA)</vt:lpstr>
      <vt:lpstr>ESPERTO DI SISTEMI INFORMATIVI AZIENDALI</vt:lpstr>
      <vt:lpstr>E SE AVRAI ANCORA VOGLIA DI STUDIARE  POTRAI ISCRIVERTI A TUTTE LE FACOLTÀ UNIVERSITARIE TRA CUI:</vt:lpstr>
      <vt:lpstr>                          Relazioni internazionali                per il marketing</vt:lpstr>
      <vt:lpstr>                Cosa studierai</vt:lpstr>
      <vt:lpstr>               Dopo il diploma?</vt:lpstr>
      <vt:lpstr> Turismo  se…</vt:lpstr>
      <vt:lpstr>Con il diploma potrai lavorare come:</vt:lpstr>
      <vt:lpstr>Lavorare nel settore ricreativo (aziende agrituristiche, parchi acquatici e di divertimento) </vt:lpstr>
      <vt:lpstr>Commissario di bordo receptionist e addetto all’accoglienza sui treni, sulle navi da crociera e sui voli nazionali ed internazionali  </vt:lpstr>
      <vt:lpstr>Diapositiva 19</vt:lpstr>
      <vt:lpstr>E se avrai ancora voglia di studiare  potrai iscriverti a tutte le facoltà universitarie tra cui:</vt:lpstr>
      <vt:lpstr>Microinserimenti</vt:lpstr>
      <vt:lpstr>PICCOLO SONDAGGIO REAL-TIME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ISTITUTO TECNICO ECONOMICO V. DE FRANCHIS</dc:title>
  <dc:creator>MConcetta</dc:creator>
  <cp:lastModifiedBy>Master</cp:lastModifiedBy>
  <cp:revision>143</cp:revision>
  <dcterms:created xsi:type="dcterms:W3CDTF">2016-11-26T18:17:28Z</dcterms:created>
  <dcterms:modified xsi:type="dcterms:W3CDTF">2018-12-13T09:54:02Z</dcterms:modified>
</cp:coreProperties>
</file>