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84" r:id="rId10"/>
    <p:sldId id="285" r:id="rId11"/>
    <p:sldId id="286" r:id="rId12"/>
    <p:sldId id="287" r:id="rId13"/>
    <p:sldId id="288" r:id="rId14"/>
    <p:sldId id="264" r:id="rId15"/>
    <p:sldId id="290" r:id="rId16"/>
    <p:sldId id="291" r:id="rId17"/>
    <p:sldId id="292" r:id="rId18"/>
    <p:sldId id="266" r:id="rId19"/>
    <p:sldId id="267" r:id="rId20"/>
    <p:sldId id="269" r:id="rId21"/>
    <p:sldId id="270" r:id="rId22"/>
    <p:sldId id="272" r:id="rId23"/>
    <p:sldId id="268" r:id="rId24"/>
    <p:sldId id="293" r:id="rId25"/>
    <p:sldId id="289" r:id="rId26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32064"/>
    <a:srgbClr val="5C207E"/>
    <a:srgbClr val="2F3D55"/>
    <a:srgbClr val="FFFFFF"/>
    <a:srgbClr val="E2A326"/>
    <a:srgbClr val="C1FBFB"/>
    <a:srgbClr val="86EBF6"/>
    <a:srgbClr val="4CE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AD3CFF-FAF2-4A44-8DDB-AAD61E65FEE9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F3BF8-2800-463F-82BC-507ED4362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C08E-5E1B-4FCD-8371-7462B3813A1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1CEA-8D22-4134-BD26-CA40DEC664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5344-AF34-4A86-84DC-ADB12C92AAA7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0785-73BC-4718-AB70-CF9A1103DD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A216-E396-4987-9CDE-BDF471BD2C1E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FCC0-39C1-46F5-842F-A448A9A502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11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13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18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ttore 1 21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e 23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e 25"/>
          <p:cNvSpPr/>
          <p:nvPr/>
        </p:nvSpPr>
        <p:spPr bwMode="auto">
          <a:xfrm>
            <a:off x="2219325" y="5788025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e 24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7039-2D1C-4E6B-AED6-D187DC77E3D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28E2-92F4-4BDC-BD9E-E02076F814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E0B2F9-0E20-4E5C-BB79-6793253A4E56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90FE8B-3AA6-4D5A-B2C4-3C76DBD5B2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10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11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e 19"/>
          <p:cNvSpPr/>
          <p:nvPr/>
        </p:nvSpPr>
        <p:spPr bwMode="auto">
          <a:xfrm>
            <a:off x="1766888" y="4867275"/>
            <a:ext cx="85407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e 20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e 21"/>
          <p:cNvSpPr/>
          <p:nvPr/>
        </p:nvSpPr>
        <p:spPr bwMode="auto">
          <a:xfrm>
            <a:off x="2219325" y="5791200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2505075" y="4479925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1BE1-D38B-45C1-96D6-2F6A01698CB8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494" y="4114007"/>
            <a:ext cx="3657600" cy="512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525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6776F-30B9-46AC-94AC-8EBF162DD1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128E-B2D5-4F1A-A151-76BF10BCE490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CE65-428D-4108-A714-F45E073F72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BDF3-E57A-45D7-AD6F-B2C32D527F28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06F0-103C-45AC-A7A1-BF288C36AC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05DC62-45A1-49DA-B009-B6D07E5F14B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918D2D-882A-45E9-A1AA-A5603A82F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E553-2B19-4562-A689-DF0C27CAF38D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B59D-8C59-4D49-9965-98C0BFE33D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e 13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C948B5-CDC2-42CD-8D7A-ED6E16D90896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61F85C-C40D-4332-9C16-35FC3D114D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E2C7-4639-4057-A16F-B47E61962461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7E76-5EF8-4050-8988-1BE52333F0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e 12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D73771-470D-4AB8-8508-F8E6CAD600BC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E0E201-53E7-4559-90FE-555593B3A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2619-1CFF-473E-8E23-2BC8FCE3308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1372-00C7-4B70-AD27-744844A22B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CFEA-3519-4F03-A008-E7A9E77B8523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B6FF-CE14-4782-8C2D-33ABE61ED2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11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13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18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ttore 1 21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e 23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e 25"/>
          <p:cNvSpPr/>
          <p:nvPr/>
        </p:nvSpPr>
        <p:spPr bwMode="auto">
          <a:xfrm>
            <a:off x="2219325" y="5788025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e 24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76F3-1A7B-4615-8FD4-191201BDEFB5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2629-C765-4BE3-BF07-5A61E91F0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9A727C-3A90-4752-B986-72316A22C911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EEDB9B-5EE2-484E-A328-D3E77174DB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10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11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e 19"/>
          <p:cNvSpPr/>
          <p:nvPr/>
        </p:nvSpPr>
        <p:spPr bwMode="auto">
          <a:xfrm>
            <a:off x="1766888" y="4867275"/>
            <a:ext cx="85407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e 20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e 21"/>
          <p:cNvSpPr/>
          <p:nvPr/>
        </p:nvSpPr>
        <p:spPr bwMode="auto">
          <a:xfrm>
            <a:off x="2219325" y="5791200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2505075" y="4479925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2D48-431E-40A4-8460-02506491557C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494" y="4114007"/>
            <a:ext cx="3657600" cy="512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525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EDC6-3E8A-421F-AA4F-E847FBDD9C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5D4D-2FEE-4088-8E98-1A008A7D5F5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CEE8-EA06-460B-BD32-97BD02C8C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341B-0364-4908-9411-FB95AEE623D1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3963-2413-4A15-BB89-31586E3EB1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CF632F-64CA-4737-8A49-F5D2C40FC12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EAEDDC-9689-49FC-A9CF-E73791C284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779C-AB73-414E-87B5-FD1E0818FF45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EAAF-E3C3-4333-932B-9B740FBD4F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B0DF-C4FE-4FAF-BFA5-E086DACBD667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4686-09FC-4168-B268-853D624F3D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e 13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99F9F3-D141-4B15-9A76-B0D2B902398D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74DD0C-4E7E-400E-B904-6B34831144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e 12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84A6C0-03A0-4FE7-846E-F79BDEF47B8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488239-82D7-4E14-A658-D1811A763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64D9-CE48-4C5A-B326-325C09872A83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B0BA-76CA-45EA-8761-DC3084303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B53C-1BF2-4666-8B29-B2BA23AF0A7C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459D-C5B8-4A43-893D-8690CBE6E4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18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95263" y="6391275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6"/>
          <p:cNvSpPr>
            <a:spLocks noChangeShapeType="1"/>
          </p:cNvSpPr>
          <p:nvPr/>
        </p:nvSpPr>
        <p:spPr bwMode="auto">
          <a:xfrm>
            <a:off x="207963" y="2419350"/>
            <a:ext cx="1177607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tangolo 9"/>
          <p:cNvSpPr>
            <a:spLocks noChangeArrowheads="1"/>
          </p:cNvSpPr>
          <p:nvPr/>
        </p:nvSpPr>
        <p:spPr bwMode="auto">
          <a:xfrm>
            <a:off x="203200" y="152400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815013" y="2209800"/>
            <a:ext cx="561975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FF4E-513E-4A04-964B-D2ABEB2E7CF5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5791200" y="2198688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71A73B-8A59-4E9B-BF74-BA7C5B6955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ACF9-774F-4224-A3D8-A3D93C43F67E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15013" y="1027113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4BFEB-24A4-404E-A255-6C852DC4D8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8"/>
          <p:cNvSpPr>
            <a:spLocks noChangeArrowheads="1"/>
          </p:cNvSpPr>
          <p:nvPr/>
        </p:nvSpPr>
        <p:spPr bwMode="white">
          <a:xfrm>
            <a:off x="203200" y="2286000"/>
            <a:ext cx="1177766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207963" y="142875"/>
            <a:ext cx="11776075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12"/>
          <p:cNvSpPr>
            <a:spLocks noChangeArrowheads="1"/>
          </p:cNvSpPr>
          <p:nvPr/>
        </p:nvSpPr>
        <p:spPr bwMode="auto">
          <a:xfrm>
            <a:off x="195263" y="6391275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13"/>
          <p:cNvSpPr>
            <a:spLocks noChangeArrowheads="1"/>
          </p:cNvSpPr>
          <p:nvPr/>
        </p:nvSpPr>
        <p:spPr bwMode="auto">
          <a:xfrm>
            <a:off x="203200" y="152400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ttore 1 7"/>
          <p:cNvSpPr>
            <a:spLocks noChangeShapeType="1"/>
          </p:cNvSpPr>
          <p:nvPr/>
        </p:nvSpPr>
        <p:spPr bwMode="auto">
          <a:xfrm>
            <a:off x="203200" y="2438400"/>
            <a:ext cx="1177766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e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5815013" y="2209800"/>
            <a:ext cx="561975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16C1-A7F8-4CB0-AC8F-3C6D05BDA414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791200" y="2198688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8D56A0-552F-4A96-9545-817C7175F4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 flipV="1">
            <a:off x="6084888" y="1576388"/>
            <a:ext cx="11112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7721600" y="6410325"/>
            <a:ext cx="405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1C7-C60C-4E40-9F6F-3B054F932D91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C9B-E4D8-414E-AAEC-8F2DCABAC8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9"/>
          <p:cNvSpPr>
            <a:spLocks noChangeShapeType="1"/>
          </p:cNvSpPr>
          <p:nvPr/>
        </p:nvSpPr>
        <p:spPr bwMode="auto">
          <a:xfrm flipV="1">
            <a:off x="6096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tangolo 10"/>
          <p:cNvSpPr/>
          <p:nvPr/>
        </p:nvSpPr>
        <p:spPr>
          <a:xfrm>
            <a:off x="203200" y="1371600"/>
            <a:ext cx="1177766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95263" y="6391275"/>
            <a:ext cx="11776075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203200" y="1279525"/>
            <a:ext cx="1177766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tangolo 17"/>
          <p:cNvSpPr>
            <a:spLocks noChangeArrowheads="1"/>
          </p:cNvSpPr>
          <p:nvPr/>
        </p:nvSpPr>
        <p:spPr bwMode="auto">
          <a:xfrm>
            <a:off x="203200" y="155575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e 24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e 26"/>
          <p:cNvSpPr/>
          <p:nvPr/>
        </p:nvSpPr>
        <p:spPr>
          <a:xfrm>
            <a:off x="5815013" y="1050925"/>
            <a:ext cx="561975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4FA3-A279-45B4-B297-A6753CF37748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6400" y="6410325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5791200" y="1042988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68F164F-3529-495F-AE4A-67F5AD0CA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5259-A2F6-474F-A0F9-5042B0326DBE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5791200" y="1036638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1EE4-7868-44D3-829F-2D20AF688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CED-347B-40B8-9BB6-4E3C5B0E416D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88B4-969C-41D3-9466-A1A46065A8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white">
          <a:xfrm>
            <a:off x="0" y="0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195263" y="6391275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203200" y="158750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891F-6DC5-4445-AF65-7CD5B6A6E09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2E39E8-9D64-440B-882C-3590B02FD1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8"/>
          <p:cNvSpPr>
            <a:spLocks noChangeArrowheads="1"/>
          </p:cNvSpPr>
          <p:nvPr/>
        </p:nvSpPr>
        <p:spPr bwMode="auto">
          <a:xfrm>
            <a:off x="203200" y="152400"/>
            <a:ext cx="1177766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white">
          <a:xfrm>
            <a:off x="0" y="0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tangolo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203200" y="152400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ttore 1 8"/>
          <p:cNvSpPr>
            <a:spLocks noChangeShapeType="1"/>
          </p:cNvSpPr>
          <p:nvPr/>
        </p:nvSpPr>
        <p:spPr bwMode="auto">
          <a:xfrm>
            <a:off x="203200" y="533400"/>
            <a:ext cx="1177766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1852613" y="323850"/>
            <a:ext cx="561975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20"/>
          <p:cNvSpPr>
            <a:spLocks noChangeArrowheads="1"/>
          </p:cNvSpPr>
          <p:nvPr/>
        </p:nvSpPr>
        <p:spPr bwMode="auto">
          <a:xfrm>
            <a:off x="198438" y="6388100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828800" y="312738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EBB1BC-A1E8-4DCE-B456-DAA9A35B71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8CD1-19DC-4790-B7D8-ECC89AEF53E7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401638" y="6410325"/>
            <a:ext cx="45116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20"/>
          <p:cNvSpPr>
            <a:spLocks noChangeShapeType="1"/>
          </p:cNvSpPr>
          <p:nvPr/>
        </p:nvSpPr>
        <p:spPr bwMode="auto">
          <a:xfrm>
            <a:off x="203200" y="533400"/>
            <a:ext cx="1177766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tangolo 19"/>
          <p:cNvSpPr>
            <a:spLocks noChangeArrowheads="1"/>
          </p:cNvSpPr>
          <p:nvPr/>
        </p:nvSpPr>
        <p:spPr bwMode="auto">
          <a:xfrm>
            <a:off x="203200" y="152400"/>
            <a:ext cx="1177766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tangolo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tangolo 14"/>
          <p:cNvSpPr>
            <a:spLocks noChangeArrowheads="1"/>
          </p:cNvSpPr>
          <p:nvPr/>
        </p:nvSpPr>
        <p:spPr bwMode="auto">
          <a:xfrm>
            <a:off x="203200" y="155575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e 12"/>
          <p:cNvSpPr/>
          <p:nvPr/>
        </p:nvSpPr>
        <p:spPr>
          <a:xfrm>
            <a:off x="1852613" y="323850"/>
            <a:ext cx="561975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tangolo 21"/>
          <p:cNvSpPr>
            <a:spLocks noChangeArrowheads="1"/>
          </p:cNvSpPr>
          <p:nvPr/>
        </p:nvSpPr>
        <p:spPr bwMode="auto">
          <a:xfrm>
            <a:off x="198438" y="6388100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828800" y="312738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7117-19E4-4622-87C1-7078C995E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>
          <a:xfrm>
            <a:off x="7716838" y="6405563"/>
            <a:ext cx="4060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071B7-DF5D-4F96-91DB-1A4D9BCF0F02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401638" y="6410325"/>
            <a:ext cx="4779962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8F0E-9BFC-486F-9830-7721CEA41072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4781-4DAA-496E-B728-C6219B9A08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tangolo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white">
          <a:xfrm>
            <a:off x="0" y="0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tango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195263" y="6391275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203200" y="155575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 rot="5400000">
            <a:off x="6403975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e 13"/>
          <p:cNvSpPr/>
          <p:nvPr/>
        </p:nvSpPr>
        <p:spPr>
          <a:xfrm>
            <a:off x="9120188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e 14"/>
          <p:cNvSpPr/>
          <p:nvPr/>
        </p:nvSpPr>
        <p:spPr>
          <a:xfrm>
            <a:off x="9245600" y="3021013"/>
            <a:ext cx="5603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221788" y="3009900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88562-93FB-476D-AB22-1E7BBB937E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357C-6CD7-43CF-B3A4-1254435D338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85F7-6A86-4CFB-BAF7-B67C3028BB18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9DAD-0E23-4C29-87B4-8ACDFC73CB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945E-0163-4818-B7F9-0291AE19ED52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418F-8876-47F2-B1F1-337E88E1A4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4E1C-0E0E-41D4-AAEC-FB74DAC5564A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94F7-46F9-4600-A62E-532536B60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8974-B514-4FE7-AE70-1C5F2A7FE8B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7054-7DB2-4D31-A6D5-1A480F4378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C2D7-6778-4B27-B638-845401AC5DA7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0A87-303A-439F-A5D1-B105B7561B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13BB2-5ACF-46B0-A92A-D561E0B1A9CA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EF127-FF78-4DDA-9235-968C8A2CE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316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482" y="1018381"/>
            <a:ext cx="2011362" cy="511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F0B6F3-05D2-4FED-AAA0-8E29FD32E585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B05895-6061-4847-82EE-42B3AAFB16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19" r:id="rId4"/>
    <p:sldLayoutId id="2147483720" r:id="rId5"/>
    <p:sldLayoutId id="2147483732" r:id="rId6"/>
    <p:sldLayoutId id="2147483721" r:id="rId7"/>
    <p:sldLayoutId id="2147483733" r:id="rId8"/>
    <p:sldLayoutId id="2147483734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604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482" y="1018381"/>
            <a:ext cx="2011362" cy="511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AEC7B9-6DC9-478E-A204-889BB87A76D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4CD958-9498-4AEE-BA12-E39BEE67D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4" r:id="rId4"/>
    <p:sldLayoutId id="2147483725" r:id="rId5"/>
    <p:sldLayoutId id="2147483738" r:id="rId6"/>
    <p:sldLayoutId id="2147483726" r:id="rId7"/>
    <p:sldLayoutId id="2147483739" r:id="rId8"/>
    <p:sldLayoutId id="2147483740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98438" y="6388100"/>
            <a:ext cx="1177766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7721600" y="6405563"/>
            <a:ext cx="4059238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FA0AEE-CBFD-4BAF-BF22-38C556BD6FAD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06400" y="6410325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03200" y="155575"/>
            <a:ext cx="1177766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203200" y="1276350"/>
            <a:ext cx="1177766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5815013" y="1050925"/>
            <a:ext cx="561975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5791200" y="1039813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A98CC9-4814-4C3F-AB7C-C238356939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7902" name="Segnaposto titolo 21"/>
          <p:cNvSpPr>
            <a:spLocks noGrp="1"/>
          </p:cNvSpPr>
          <p:nvPr>
            <p:ph type="title"/>
          </p:nvPr>
        </p:nvSpPr>
        <p:spPr bwMode="auto">
          <a:xfrm>
            <a:off x="401638" y="228600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37903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01638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mailto:pascale_am@liber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play.kahoot.it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sellaDiTesto 5"/>
          <p:cNvSpPr txBox="1">
            <a:spLocks noChangeArrowheads="1"/>
          </p:cNvSpPr>
          <p:nvPr/>
        </p:nvSpPr>
        <p:spPr bwMode="auto">
          <a:xfrm>
            <a:off x="2557463" y="1960563"/>
            <a:ext cx="72755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475" y="1223963"/>
            <a:ext cx="9144000" cy="202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ISTITUTO TECNICO ECONOMICO</a:t>
            </a:r>
            <a:br>
              <a:rPr lang="it-IT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-V. DE FRANCHIS-</a:t>
            </a:r>
            <a:br>
              <a:rPr lang="it-IT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sz="3200" b="1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4997450" y="1809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512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25" y="455613"/>
            <a:ext cx="18605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3525838" y="2413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515938"/>
            <a:ext cx="7334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8047038" y="246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0188" y="477838"/>
            <a:ext cx="866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8863" y="2819400"/>
            <a:ext cx="53562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706813" y="5781675"/>
            <a:ext cx="5449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Piedimonte Matese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olo 1"/>
          <p:cNvSpPr>
            <a:spLocks noGrp="1"/>
          </p:cNvSpPr>
          <p:nvPr>
            <p:ph type="title" idx="4294967295"/>
          </p:nvPr>
        </p:nvSpPr>
        <p:spPr>
          <a:xfrm>
            <a:off x="422275" y="365125"/>
            <a:ext cx="10515600" cy="661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>ESPERTO DI SISTEMI INFORMATIVI AZIENDALI</a:t>
            </a:r>
          </a:p>
        </p:txBody>
      </p:sp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600" y="1487488"/>
            <a:ext cx="64008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CasellaDiTesto 7"/>
          <p:cNvSpPr txBox="1">
            <a:spLocks noChangeArrowheads="1"/>
          </p:cNvSpPr>
          <p:nvPr/>
        </p:nvSpPr>
        <p:spPr bwMode="auto">
          <a:xfrm>
            <a:off x="7019925" y="5797550"/>
            <a:ext cx="3643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entury Schoolbook" pitchFamily="18" charset="0"/>
              </a:rPr>
              <a:t>Fonte: corrierecomunicazioni.it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3059113"/>
            <a:ext cx="42767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2917825"/>
            <a:ext cx="42767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98488"/>
            <a:ext cx="9956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it-IT" sz="2500" cap="none" smtClean="0">
                <a:solidFill>
                  <a:srgbClr val="6E84B4"/>
                </a:solidFill>
                <a:latin typeface="AR BLANCA"/>
              </a:rPr>
              <a:t>E SE AVRAI ANCORA VOGLIA DI STUDIARE</a:t>
            </a:r>
            <a:r>
              <a:rPr lang="it-IT" sz="4900" cap="none" smtClean="0">
                <a:solidFill>
                  <a:srgbClr val="6E84B4"/>
                </a:solidFill>
                <a:latin typeface="AR BLANCA"/>
              </a:rPr>
              <a:t> </a:t>
            </a:r>
            <a:r>
              <a:rPr lang="it-IT" sz="4900" cap="none" smtClean="0">
                <a:latin typeface="AR BLANCA"/>
              </a:rPr>
              <a:t/>
            </a:r>
            <a:br>
              <a:rPr lang="it-IT" sz="4900" cap="none" smtClean="0">
                <a:latin typeface="AR BLANCA"/>
              </a:rPr>
            </a:br>
            <a:r>
              <a:rPr lang="it-IT" sz="2800" b="1" cap="none" smtClean="0"/>
              <a:t>POTRAI ISCRIVERTI A TUTTE LE FACOLTÀ UNIVERSITARIE TRA CUI</a:t>
            </a:r>
            <a:r>
              <a:rPr lang="it-IT" sz="2700" b="1" cap="none" smtClean="0"/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23913" y="1898650"/>
            <a:ext cx="10515600" cy="405288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Ingegneria Gestionale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Ingegneria Informatica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Economia e Commercio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Scienze Matematiche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Informatica 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  Telecomunicazioni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 Banca e Finanza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54487" y="2155373"/>
            <a:ext cx="4625927" cy="30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5" name="Picture 2" descr="http://ian.umces.edu/imagelibrary/albums/userpics/12789/normal_ian-symbol-university-c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0938" y="280988"/>
            <a:ext cx="16986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5000">
              <a:schemeClr val="accent1">
                <a:lumMod val="20000"/>
                <a:lumOff val="80000"/>
              </a:schemeClr>
            </a:gs>
            <a:gs pos="100000">
              <a:srgbClr val="5974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23963" y="1122363"/>
            <a:ext cx="9444037" cy="744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/>
              <a:t>             </a:t>
            </a:r>
            <a:br>
              <a:rPr lang="it-IT" dirty="0" smtClean="0"/>
            </a:br>
            <a:r>
              <a:rPr lang="it-IT" dirty="0" smtClean="0"/>
              <a:t>            </a:t>
            </a:r>
            <a:r>
              <a:rPr lang="it-IT" sz="5300" b="1" dirty="0" smtClean="0">
                <a:solidFill>
                  <a:srgbClr val="5C2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 </a:t>
            </a:r>
            <a:r>
              <a:rPr lang="it-IT" sz="5300" b="1" dirty="0">
                <a:solidFill>
                  <a:srgbClr val="5C2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internazionali </a:t>
            </a:r>
            <a:r>
              <a:rPr lang="it-IT" sz="5300" b="1" dirty="0" smtClean="0">
                <a:solidFill>
                  <a:srgbClr val="5C2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5300" b="1" dirty="0" smtClean="0">
                <a:solidFill>
                  <a:srgbClr val="5C20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5300" b="1" dirty="0" smtClean="0">
                <a:solidFill>
                  <a:srgbClr val="5C2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per </a:t>
            </a:r>
            <a:r>
              <a:rPr lang="it-IT" sz="5300" b="1" dirty="0">
                <a:solidFill>
                  <a:srgbClr val="5C2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marketing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1963" y="2841625"/>
            <a:ext cx="10313987" cy="33909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sei  portato per le lingue straniere</a:t>
            </a:r>
          </a:p>
          <a:p>
            <a:pPr algn="l" eaLnBrk="1" hangingPunct="1">
              <a:defRPr/>
            </a:pPr>
            <a:endParaRPr lang="it-I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hai predisposizione alle attività di relazione e comunicazione</a:t>
            </a:r>
          </a:p>
          <a:p>
            <a:pPr algn="l" eaLnBrk="1" hangingPunct="1">
              <a:defRPr/>
            </a:pPr>
            <a:endParaRPr lang="it-I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hai interesse per il mondo delle aziende e dell'economia</a:t>
            </a:r>
          </a:p>
          <a:p>
            <a:pPr eaLnBrk="1" hangingPunct="1">
              <a:defRPr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62468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187325"/>
            <a:ext cx="13763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352425"/>
            <a:ext cx="30956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1000">
              <a:schemeClr val="accent1">
                <a:lumMod val="20000"/>
                <a:lumOff val="80000"/>
              </a:schemeClr>
            </a:gs>
            <a:gs pos="99000">
              <a:srgbClr val="5974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>
          <a:xfrm>
            <a:off x="998538" y="365125"/>
            <a:ext cx="10355262" cy="1325563"/>
          </a:xfrm>
        </p:spPr>
        <p:txBody>
          <a:bodyPr/>
          <a:lstStyle/>
          <a:p>
            <a:pPr eaLnBrk="1" hangingPunct="1"/>
            <a:r>
              <a:rPr lang="it-IT" smtClean="0"/>
              <a:t>                </a:t>
            </a: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Cosa studierai</a:t>
            </a:r>
          </a:p>
        </p:txBody>
      </p:sp>
      <p:sp>
        <p:nvSpPr>
          <p:cNvPr id="63491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713" cy="43513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30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Oltre alle materie comuni ad altri indirizzi: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3000" smtClean="0">
              <a:solidFill>
                <a:srgbClr val="232064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L’</a:t>
            </a:r>
            <a:r>
              <a:rPr lang="it-IT" b="1" smtClean="0">
                <a:solidFill>
                  <a:srgbClr val="232064"/>
                </a:solidFill>
                <a:latin typeface="Arial" charset="0"/>
                <a:cs typeface="Arial" charset="0"/>
              </a:rPr>
              <a:t>inglese</a:t>
            </a: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, lo </a:t>
            </a:r>
            <a:r>
              <a:rPr lang="it-IT" b="1" smtClean="0">
                <a:solidFill>
                  <a:srgbClr val="232064"/>
                </a:solidFill>
                <a:latin typeface="Arial" charset="0"/>
                <a:cs typeface="Arial" charset="0"/>
              </a:rPr>
              <a:t>spagnolo</a:t>
            </a: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 e la </a:t>
            </a:r>
            <a:r>
              <a:rPr lang="it-IT" b="1" smtClean="0">
                <a:solidFill>
                  <a:srgbClr val="232064"/>
                </a:solidFill>
                <a:latin typeface="Arial" charset="0"/>
                <a:cs typeface="Arial" charset="0"/>
              </a:rPr>
              <a:t>lingua   cinese</a:t>
            </a: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, parlata da più di un   miliardo di persone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endParaRPr lang="it-IT" smtClean="0">
              <a:solidFill>
                <a:srgbClr val="232064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relazioni internazionali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endParaRPr lang="it-IT" smtClean="0">
              <a:solidFill>
                <a:srgbClr val="232064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smtClean="0">
                <a:solidFill>
                  <a:srgbClr val="232064"/>
                </a:solidFill>
                <a:latin typeface="Arial" charset="0"/>
                <a:cs typeface="Arial" charset="0"/>
              </a:rPr>
              <a:t>tecnologia della comunicazione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300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3590" y="255770"/>
            <a:ext cx="1738313" cy="18256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3493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4121150"/>
            <a:ext cx="389255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79000">
              <a:schemeClr val="accent1">
                <a:lumMod val="20000"/>
                <a:lumOff val="80000"/>
              </a:schemeClr>
            </a:gs>
            <a:gs pos="100000">
              <a:srgbClr val="5974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Dopo il diploma?</a:t>
            </a:r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it-I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it-I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impiego in settori industriali e commerciali,</a:t>
            </a:r>
          </a:p>
          <a:p>
            <a:pPr marL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principalmente per la cura di rapporti con </a:t>
            </a:r>
          </a:p>
          <a:p>
            <a:pPr marL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l’estero</a:t>
            </a:r>
          </a:p>
          <a:p>
            <a:pPr marL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it-IT" b="1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002060"/>
                </a:solidFill>
              </a:rPr>
              <a:t>… 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ovviamente, l’accesso ad ogni tipo di Università.</a:t>
            </a:r>
          </a:p>
          <a:p>
            <a:pPr marL="0" eaLnBrk="1" hangingPunct="1">
              <a:lnSpc>
                <a:spcPct val="80000"/>
              </a:lnSpc>
              <a:defRPr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08299" y="1853760"/>
            <a:ext cx="2731778" cy="19283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923" y="365125"/>
            <a:ext cx="2818573" cy="17973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196281" y="4967137"/>
            <a:ext cx="1450657" cy="97660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19125"/>
            <a:ext cx="4662488" cy="955675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6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6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Turismo </a:t>
            </a:r>
            <a:br>
              <a:rPr lang="it-IT" sz="6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egnaposto contenuto 2"/>
          <p:cNvSpPr>
            <a:spLocks noGrp="1"/>
          </p:cNvSpPr>
          <p:nvPr>
            <p:ph idx="1"/>
          </p:nvPr>
        </p:nvSpPr>
        <p:spPr>
          <a:xfrm>
            <a:off x="733425" y="2382838"/>
            <a:ext cx="10352088" cy="41814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it-IT" dirty="0" smtClean="0">
              <a:solidFill>
                <a:srgbClr val="232064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 </a:t>
            </a: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viaggiare e relazionarti </a:t>
            </a: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le persone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it-IT" dirty="0" smtClean="0">
              <a:solidFill>
                <a:srgbClr val="23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piacciono </a:t>
            </a: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lingue </a:t>
            </a: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 studierai 3! </a:t>
            </a: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Inglese, Francese, Spagnolo</a:t>
            </a: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it-IT" dirty="0" smtClean="0">
              <a:solidFill>
                <a:srgbClr val="23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piacerebbe valorizzare la bellezza e la ricchezza del </a:t>
            </a: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 artistico </a:t>
            </a:r>
            <a:r>
              <a:rPr lang="it-IT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paesaggistico del nostro territorio</a:t>
            </a:r>
          </a:p>
        </p:txBody>
      </p:sp>
      <p:pic>
        <p:nvPicPr>
          <p:cNvPr id="1026" name="Picture 2" descr="http://www.voglioviverecosiworld.com/imagecache/800x450_cd939f_turismo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73422" y="477712"/>
            <a:ext cx="3946323" cy="24664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5C2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Con il diploma potrai lavorare come</a:t>
            </a:r>
            <a:r>
              <a:rPr lang="it-IT" dirty="0" smtClean="0">
                <a:solidFill>
                  <a:srgbClr val="5C207E"/>
                </a:solidFill>
              </a:rPr>
              <a:t>:</a:t>
            </a:r>
            <a:endParaRPr lang="it-IT" dirty="0">
              <a:solidFill>
                <a:srgbClr val="5C207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8525" y="1574800"/>
            <a:ext cx="6645275" cy="4783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 turistica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>
              <a:solidFill>
                <a:srgbClr val="23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b="1" dirty="0" smtClean="0">
              <a:solidFill>
                <a:srgbClr val="23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 congressuale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b="1" dirty="0" smtClean="0">
              <a:solidFill>
                <a:srgbClr val="23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Hostess </a:t>
            </a:r>
            <a:r>
              <a:rPr lang="it-IT" b="1" dirty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steward per fiere e grandi eventi </a:t>
            </a:r>
            <a:r>
              <a:rPr lang="it-IT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  <a:endParaRPr lang="it-IT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  <p:pic>
        <p:nvPicPr>
          <p:cNvPr id="65543" name="Picture 7" descr="20180922_105450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111918" y="2419226"/>
            <a:ext cx="4322763" cy="24304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5546" name="Picture 10" descr="viaggiare_gif_animate1"/>
          <p:cNvPicPr>
            <a:picLocks noChangeAspect="1" noChangeArrowheads="1" noCrop="1"/>
          </p:cNvPicPr>
          <p:nvPr/>
        </p:nvPicPr>
        <p:blipFill>
          <a:blip r:embed="rId3">
            <a:lum bright="14000" contrast="2000"/>
          </a:blip>
          <a:srcRect/>
          <a:stretch>
            <a:fillRect/>
          </a:stretch>
        </p:blipFill>
        <p:spPr bwMode="auto">
          <a:xfrm>
            <a:off x="8031162" y="1339849"/>
            <a:ext cx="3805237" cy="156051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/>
          <p:cNvSpPr>
            <a:spLocks noGrp="1"/>
          </p:cNvSpPr>
          <p:nvPr>
            <p:ph type="title"/>
          </p:nvPr>
        </p:nvSpPr>
        <p:spPr>
          <a:xfrm>
            <a:off x="493713" y="5049838"/>
            <a:ext cx="7918450" cy="10128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it-IT" sz="2800" b="1" smtClean="0">
                <a:solidFill>
                  <a:srgbClr val="2F3D55"/>
                </a:solidFill>
                <a:latin typeface="Arial" charset="0"/>
                <a:cs typeface="Arial" charset="0"/>
              </a:rPr>
              <a:t>Lavorare nel settore ricreativo (aziende agrituristiche, parchi acquatici e di divertimento)</a:t>
            </a:r>
            <a:br>
              <a:rPr lang="it-IT" sz="2800" b="1" smtClean="0">
                <a:solidFill>
                  <a:srgbClr val="2F3D55"/>
                </a:solidFill>
                <a:latin typeface="Arial" charset="0"/>
                <a:cs typeface="Arial" charset="0"/>
              </a:rPr>
            </a:br>
            <a:endParaRPr lang="it-IT" sz="2800" b="1" smtClean="0">
              <a:solidFill>
                <a:srgbClr val="2F3D55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www.saylove.it/wp-content/uploads/2016/01/fotoPos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94423" y="1521882"/>
            <a:ext cx="3314700" cy="2276475"/>
          </a:xfrm>
          <a:effectLst>
            <a:softEdge rad="112500"/>
          </a:effectLst>
          <a:extLst/>
        </p:spPr>
      </p:pic>
      <p:sp>
        <p:nvSpPr>
          <p:cNvPr id="67588" name="Rettangolo 3"/>
          <p:cNvSpPr>
            <a:spLocks noChangeArrowheads="1"/>
          </p:cNvSpPr>
          <p:nvPr/>
        </p:nvSpPr>
        <p:spPr bwMode="auto">
          <a:xfrm>
            <a:off x="4040188" y="2136775"/>
            <a:ext cx="7916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it-IT" sz="28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800">
                <a:solidFill>
                  <a:srgbClr val="2F3D55"/>
                </a:solidFill>
              </a:rPr>
              <a:t>Organizzatore di eventi (</a:t>
            </a:r>
            <a:r>
              <a:rPr lang="it-IT" sz="2800" b="1">
                <a:solidFill>
                  <a:srgbClr val="2F3D55"/>
                </a:solidFill>
              </a:rPr>
              <a:t>wedding planner</a:t>
            </a:r>
            <a:r>
              <a:rPr lang="it-IT" sz="2800">
                <a:solidFill>
                  <a:srgbClr val="2F3D55"/>
                </a:solidFill>
              </a:rPr>
              <a:t>)</a:t>
            </a:r>
          </a:p>
          <a:p>
            <a:endParaRPr lang="it-IT" sz="2800">
              <a:latin typeface="Calibri" pitchFamily="34" charset="0"/>
            </a:endParaRPr>
          </a:p>
        </p:txBody>
      </p:sp>
      <p:pic>
        <p:nvPicPr>
          <p:cNvPr id="3076" name="Picture 4" descr="http://media.theparks.it/cover/Volare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998513" y="3967169"/>
            <a:ext cx="3504785" cy="26305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2" descr="http://www.clweddingplanner.it/wp-content/uploads/2014/07/MG_8903-63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303524" y="79597"/>
            <a:ext cx="3752801" cy="24846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raltlc.it/media/k2/items/cache/63955aa9869cf7707ada1662dbfb31e2_XL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76900" y="3413231"/>
            <a:ext cx="6498479" cy="29531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175" y="4529138"/>
            <a:ext cx="6080125" cy="1506537"/>
          </a:xfrm>
        </p:spPr>
        <p:txBody>
          <a:bodyPr rtlCol="0"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b="1" dirty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Commissario di </a:t>
            </a:r>
            <a:r>
              <a:rPr lang="it-IT" sz="2800" b="1" dirty="0" smtClean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bordo</a:t>
            </a:r>
            <a:r>
              <a:rPr lang="it-IT" sz="2800" b="1" dirty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solidFill>
                  <a:srgbClr val="232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receptionist </a:t>
            </a:r>
            <a:r>
              <a:rPr lang="it-IT" sz="2800" b="1" dirty="0">
                <a:solidFill>
                  <a:srgbClr val="232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addetto all’accoglienza </a:t>
            </a:r>
            <a:r>
              <a:rPr lang="it-IT" sz="2800" b="1" dirty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 treni, sulle navi da crociera e sui voli nazionali ed internazionali </a:t>
            </a:r>
            <a:br>
              <a:rPr lang="it-IT" sz="2800" b="1" dirty="0">
                <a:solidFill>
                  <a:srgbClr val="2320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b="1" dirty="0">
              <a:solidFill>
                <a:srgbClr val="23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29300" y="862013"/>
            <a:ext cx="5734050" cy="1417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2F3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Direttore tecnico di </a:t>
            </a:r>
            <a:endParaRPr lang="it-IT" dirty="0" smtClean="0">
              <a:solidFill>
                <a:srgbClr val="2F3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 smtClean="0">
                <a:solidFill>
                  <a:srgbClr val="2F3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agenzia </a:t>
            </a:r>
            <a:r>
              <a:rPr lang="it-IT" b="1" dirty="0">
                <a:solidFill>
                  <a:srgbClr val="2F3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viaggi </a:t>
            </a:r>
            <a:r>
              <a:rPr lang="it-IT" dirty="0">
                <a:solidFill>
                  <a:srgbClr val="2F3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tour </a:t>
            </a:r>
            <a:r>
              <a:rPr lang="it-IT" dirty="0" smtClean="0">
                <a:solidFill>
                  <a:srgbClr val="2F3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dirty="0">
              <a:solidFill>
                <a:srgbClr val="5C207E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  <p:pic>
        <p:nvPicPr>
          <p:cNvPr id="4098" name="Picture 2" descr="http://www.chiantiviaggi.it/viaggi-su-misura/img/img-touroperator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7791" y="590242"/>
            <a:ext cx="4474064" cy="21739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97551" y="288509"/>
            <a:ext cx="1524000" cy="98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8" y="160338"/>
            <a:ext cx="4549775" cy="32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575" y="3036888"/>
            <a:ext cx="6318250" cy="355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38" y="3827463"/>
            <a:ext cx="3684587" cy="27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6491288" y="373063"/>
            <a:ext cx="4841875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  <a:cs typeface="+mn-cs"/>
              </a:rPr>
              <a:t>Alternanza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  <a:cs typeface="+mn-cs"/>
              </a:rPr>
              <a:t>scuola-lavoro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/>
              <a:t>Indirizzi:</a:t>
            </a:r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>
          <a:xfrm>
            <a:off x="2320925" y="1825625"/>
            <a:ext cx="9032875" cy="435133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Ø"/>
              <a:defRPr/>
            </a:pPr>
            <a:r>
              <a:rPr lang="it-IT" sz="3600" b="1" dirty="0" smtClean="0">
                <a:solidFill>
                  <a:srgbClr val="C00000"/>
                </a:solidFill>
              </a:rPr>
              <a:t>Amministrazione Finanza e Marketing</a:t>
            </a:r>
          </a:p>
          <a:p>
            <a:pPr marL="533400" indent="-533400" eaLnBrk="1" hangingPunct="1">
              <a:buFont typeface="Arial" charset="0"/>
              <a:buNone/>
              <a:defRPr/>
            </a:pPr>
            <a:endParaRPr lang="it-IT" sz="3600" b="1" dirty="0" smtClean="0">
              <a:solidFill>
                <a:srgbClr val="C00000"/>
              </a:solidFill>
            </a:endParaRPr>
          </a:p>
          <a:p>
            <a:pPr marL="533400" indent="-533400" eaLnBrk="1" hangingPunct="1">
              <a:buFont typeface="Wingdings" pitchFamily="2" charset="2"/>
              <a:buChar char="Ø"/>
              <a:defRPr/>
            </a:pPr>
            <a:r>
              <a:rPr lang="it-IT" sz="3600" b="1" dirty="0" smtClean="0">
                <a:solidFill>
                  <a:srgbClr val="385723"/>
                </a:solidFill>
              </a:rPr>
              <a:t>Informatica</a:t>
            </a:r>
          </a:p>
          <a:p>
            <a:pPr marL="533400" indent="-533400" eaLnBrk="1" hangingPunct="1">
              <a:buFont typeface="Arial" charset="0"/>
              <a:buNone/>
              <a:defRPr/>
            </a:pPr>
            <a:endParaRPr lang="it-IT" sz="3600" b="1" dirty="0" smtClean="0">
              <a:solidFill>
                <a:srgbClr val="385723"/>
              </a:solidFill>
            </a:endParaRPr>
          </a:p>
          <a:p>
            <a:pPr marL="533400" indent="-533400" eaLnBrk="1" hangingPunct="1">
              <a:buClr>
                <a:srgbClr val="385723"/>
              </a:buClr>
              <a:buFont typeface="Wingdings" pitchFamily="2" charset="2"/>
              <a:buChar char="Ø"/>
              <a:defRPr/>
            </a:pP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Marketing Internazionale</a:t>
            </a:r>
          </a:p>
          <a:p>
            <a:pPr marL="533400" indent="-533400" eaLnBrk="1" hangingPunct="1">
              <a:buClr>
                <a:srgbClr val="385723"/>
              </a:buClr>
              <a:buFont typeface="Wingdings" pitchFamily="2" charset="2"/>
              <a:buNone/>
              <a:defRPr/>
            </a:pPr>
            <a:endParaRPr lang="it-IT" sz="3600" b="1" dirty="0" smtClean="0">
              <a:solidFill>
                <a:schemeClr val="accent2"/>
              </a:solidFill>
            </a:endParaRPr>
          </a:p>
          <a:p>
            <a:pPr marL="533400" indent="-533400" eaLnBrk="1" hangingPunct="1">
              <a:buFont typeface="Wingdings" pitchFamily="2" charset="2"/>
              <a:buChar char="Ø"/>
              <a:defRPr/>
            </a:pPr>
            <a:r>
              <a:rPr lang="it-IT" sz="3600" b="1" dirty="0" smtClean="0">
                <a:solidFill>
                  <a:srgbClr val="002060"/>
                </a:solidFill>
              </a:rPr>
              <a:t>Turismo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8" y="1662113"/>
            <a:ext cx="1033462" cy="98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2911475"/>
            <a:ext cx="1031875" cy="98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06677" y="5311635"/>
            <a:ext cx="1156595" cy="1147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31" name="Picture 2" descr="C:\Users\marco_000\Desktop\downlo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1400" y="4113213"/>
            <a:ext cx="1033463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9466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E se avrai ancora voglia di studiare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1" dirty="0" smtClean="0"/>
              <a:t>potrai iscriverti a tutte le facoltà universitarie tra cui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08213"/>
            <a:ext cx="10515600" cy="396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Scienze del Turismo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Conservazione dei </a:t>
            </a:r>
            <a:r>
              <a:rPr lang="it-IT" b="1" dirty="0">
                <a:solidFill>
                  <a:srgbClr val="7030A0"/>
                </a:solidFill>
              </a:rPr>
              <a:t>B</a:t>
            </a:r>
            <a:r>
              <a:rPr lang="it-IT" b="1" dirty="0" smtClean="0">
                <a:solidFill>
                  <a:srgbClr val="7030A0"/>
                </a:solidFill>
              </a:rPr>
              <a:t>eni Culturali, Architettonici e Ambientali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Archeologia e Storia dell’Arte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Lettere ad indirizzo Artistico-Archeologico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Lingue e Letterature Straniere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Economia e Amministrazione d’Impresa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Banca e Finanza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70660" name="Picture 2" descr="http://ian.umces.edu/imagelibrary/albums/userpics/12789/normal_ian-symbol-university-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0713" y="1027113"/>
            <a:ext cx="17002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it-IT" sz="6600" b="1" dirty="0" err="1" smtClean="0">
                <a:solidFill>
                  <a:srgbClr val="FFFFFF"/>
                </a:solidFill>
                <a:latin typeface="AR CENA" panose="02000000000000000000" pitchFamily="2" charset="0"/>
              </a:rPr>
              <a:t>Microinserimenti</a:t>
            </a:r>
            <a:endParaRPr lang="it-IT" sz="6600" b="1" dirty="0">
              <a:solidFill>
                <a:srgbClr val="FFFFFF"/>
              </a:solidFill>
              <a:latin typeface="AR CENA" panose="02000000000000000000" pitchFamily="2" charset="0"/>
            </a:endParaRPr>
          </a:p>
        </p:txBody>
      </p:sp>
      <p:sp>
        <p:nvSpPr>
          <p:cNvPr id="71682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6438" cy="4711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it-IT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</a:pPr>
            <a:endParaRPr lang="it-IT" smtClean="0"/>
          </a:p>
          <a:p>
            <a:pPr marL="0" indent="0" algn="ctr">
              <a:buFont typeface="Wingdings" pitchFamily="2" charset="2"/>
              <a:buChar char="Ø"/>
            </a:pPr>
            <a:r>
              <a:rPr lang="it-IT" smtClean="0">
                <a:solidFill>
                  <a:srgbClr val="222A35"/>
                </a:solidFill>
              </a:rPr>
              <a:t>                                                                   Compila il </a:t>
            </a:r>
            <a:r>
              <a:rPr lang="it-IT" b="1" u="sng" smtClean="0">
                <a:solidFill>
                  <a:srgbClr val="222A35"/>
                </a:solidFill>
              </a:rPr>
              <a:t>modulo cartaceo </a:t>
            </a:r>
          </a:p>
          <a:p>
            <a:pPr marL="0" indent="0" algn="r">
              <a:buFont typeface="Arial" charset="0"/>
              <a:buNone/>
            </a:pPr>
            <a:endParaRPr lang="it-IT" smtClean="0">
              <a:solidFill>
                <a:srgbClr val="222A35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it-IT" smtClean="0">
                <a:solidFill>
                  <a:srgbClr val="222A35"/>
                </a:solidFill>
              </a:rPr>
              <a:t>                                        oppure</a:t>
            </a:r>
          </a:p>
          <a:p>
            <a:pPr marL="0" indent="0" algn="r">
              <a:buFont typeface="Arial" charset="0"/>
              <a:buNone/>
            </a:pPr>
            <a:r>
              <a:rPr lang="it-IT" smtClean="0">
                <a:solidFill>
                  <a:srgbClr val="222A35"/>
                </a:solidFill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it-IT" smtClean="0">
                <a:solidFill>
                  <a:srgbClr val="222A35"/>
                </a:solidFill>
              </a:rPr>
              <a:t>                                                     </a:t>
            </a:r>
          </a:p>
          <a:p>
            <a:pPr marL="0" indent="0" algn="ctr">
              <a:buFont typeface="Arial" charset="0"/>
              <a:buNone/>
            </a:pPr>
            <a:r>
              <a:rPr lang="it-IT" smtClean="0">
                <a:solidFill>
                  <a:srgbClr val="222A35"/>
                </a:solidFill>
              </a:rPr>
              <a:t>                                                    Inoltra la </a:t>
            </a:r>
            <a:r>
              <a:rPr lang="it-IT" b="1" u="sng" smtClean="0">
                <a:solidFill>
                  <a:srgbClr val="222A35"/>
                </a:solidFill>
              </a:rPr>
              <a:t>tua richiesta on-line </a:t>
            </a:r>
            <a:r>
              <a:rPr lang="it-IT" smtClean="0">
                <a:solidFill>
                  <a:srgbClr val="222A35"/>
                </a:solidFill>
              </a:rPr>
              <a:t>all’indirizzo:</a:t>
            </a:r>
          </a:p>
          <a:p>
            <a:pPr marL="0" indent="0" algn="ctr">
              <a:buFont typeface="Arial" charset="0"/>
              <a:buNone/>
            </a:pPr>
            <a:r>
              <a:rPr lang="it-IT" b="1" smtClean="0">
                <a:solidFill>
                  <a:srgbClr val="4472C4"/>
                </a:solidFill>
                <a:latin typeface="Arial" charset="0"/>
                <a:cs typeface="Arial" charset="0"/>
              </a:rPr>
              <a:t>                                 </a:t>
            </a:r>
            <a:r>
              <a:rPr lang="it-IT" b="1" smtClean="0">
                <a:solidFill>
                  <a:srgbClr val="0070C0"/>
                </a:solidFill>
                <a:latin typeface="Arial" charset="0"/>
                <a:cs typeface="Arial" charset="0"/>
                <a:hlinkClick r:id="rId2"/>
              </a:rPr>
              <a:t>pascale_am@libero.it</a:t>
            </a:r>
            <a:endParaRPr lang="it-IT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it-IT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5710" y="1760951"/>
            <a:ext cx="5490290" cy="354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4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2798763"/>
            <a:ext cx="555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5370513"/>
            <a:ext cx="555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Piccolo sondaggio real-time</a:t>
            </a:r>
            <a:endParaRPr lang="it-IT" dirty="0"/>
          </a:p>
        </p:txBody>
      </p:sp>
      <p:sp>
        <p:nvSpPr>
          <p:cNvPr id="72706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523875"/>
          </a:xfrm>
        </p:spPr>
        <p:txBody>
          <a:bodyPr/>
          <a:lstStyle/>
          <a:p>
            <a:pPr eaLnBrk="1" hangingPunct="1"/>
            <a:r>
              <a:rPr lang="it-IT" sz="3600" smtClean="0"/>
              <a:t>Accedete col cellulare a “</a:t>
            </a:r>
            <a:r>
              <a:rPr lang="it-IT" sz="3600" b="1" smtClean="0"/>
              <a:t>kahoot.it</a:t>
            </a:r>
            <a:r>
              <a:rPr lang="it-IT" sz="3600" smtClean="0"/>
              <a:t>”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>
              <a:buFont typeface="Wingdings" pitchFamily="2" charset="2"/>
              <a:buNone/>
            </a:pPr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pic>
        <p:nvPicPr>
          <p:cNvPr id="7270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5338" y="2355850"/>
            <a:ext cx="460375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CasellaDiTesto 4"/>
          <p:cNvSpPr txBox="1">
            <a:spLocks noChangeArrowheads="1"/>
          </p:cNvSpPr>
          <p:nvPr/>
        </p:nvSpPr>
        <p:spPr bwMode="auto">
          <a:xfrm>
            <a:off x="1392238" y="5894388"/>
            <a:ext cx="9118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hlinkClick r:id="rId2"/>
              </a:rPr>
              <a:t>https://play.kahoot.it/#/k/5e4b31a0-009d-47a2-a7df-f4a6d601b7f5</a:t>
            </a:r>
            <a:endParaRPr lang="it-IT" sz="2400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6625" y="623888"/>
            <a:ext cx="7920038" cy="1063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Amministrazione Finanza e Marketing</a:t>
            </a:r>
            <a:b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</a:rPr>
              <a:t>se…</a:t>
            </a:r>
            <a:endParaRPr lang="it-IT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47713" y="2286000"/>
            <a:ext cx="11028362" cy="3517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Ti interessa comprendere il mondo dell’economia 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   della finanza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Vuoi metterti alla prova e magari diventare un imprenditore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Ti piacerebbe lavorare nel settore bancario e assicurativo o gestire un’attività commerciale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pic>
        <p:nvPicPr>
          <p:cNvPr id="53252" name="Picture 2" descr="http://www.fiscooggi.it/files/u24/logo_economia_e_finanz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5463" y="365125"/>
            <a:ext cx="1695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costaricanewtravel.com/wp-content/uploads/2015/03/BANKA-1070x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523875"/>
            <a:ext cx="2325688" cy="14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01913" y="835025"/>
            <a:ext cx="6632575" cy="869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/>
            </a:r>
            <a:b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/>
            </a:r>
            <a:b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/>
            </a:r>
            <a:b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/>
            </a:r>
            <a:b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/>
            </a:r>
            <a:b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/>
            </a:r>
            <a:b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>Dopo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>il diploma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>Potrai 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08238" y="2016125"/>
            <a:ext cx="6877050" cy="3241675"/>
          </a:xfrm>
        </p:spPr>
        <p:txBody>
          <a:bodyPr rtlCol="0">
            <a:normAutofit fontScale="775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dirty="0" smtClean="0"/>
          </a:p>
          <a:p>
            <a:pPr marL="342900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Aprire e gestire un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negozio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un’attività o un’impresa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in qualsiasi settore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Partecipare a tutti i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concorsi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nella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pubblica amministrazione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e nelle forze dell’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ordine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Lavorare nel settore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bancario, finanziario e assicurativo</a:t>
            </a:r>
            <a:endParaRPr lang="it-IT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cioccolatofranchising.com/immagini/negozi/nutelle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0863" y="647700"/>
            <a:ext cx="23050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4" name="Picture 6" descr="http://www.abbigliamentofranchising.it/useruploads/images/articoli/foot-locker-aprire-negoz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0863" y="2524125"/>
            <a:ext cx="2371725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8" name="Picture 10" descr="http://a.mytrend.it/prp/2016/09/651932/o.3722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" y="2292350"/>
            <a:ext cx="2330450" cy="155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60" name="Picture 12" descr="http://www.alphatest.it/var/alphatest/storage/images/libri-alpha-test/concorsi-ed-esami/concorsi-pubblici/personale-amministrativo/978-88-483-1712-2/7636927-5-ita-IT/In-catalogo-In-vendita-978-88-483-1712-2-I-concorsi-per-personale-amministrativo.-Manuale-di-preparazione_lar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3" y="3970338"/>
            <a:ext cx="169545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http://www.compliancenet.it/sites/default/files/images/160622-gdf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0650" y="4645025"/>
            <a:ext cx="2801938" cy="184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2" descr="http://www.brancaccio.sa.it/images/contenuti/ricostruzione-unghie-e-nail-a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57650" y="5073650"/>
            <a:ext cx="3303588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b="1" dirty="0" smtClean="0">
                <a:solidFill>
                  <a:srgbClr val="FC4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E se avrai ancora voglia di studiare…</a:t>
            </a:r>
            <a:endParaRPr lang="it-IT" sz="4800" b="1" dirty="0">
              <a:solidFill>
                <a:srgbClr val="FC4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9050" y="1968500"/>
            <a:ext cx="7897813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Potrai iscriverti a tutte le facoltà universitarie tra cui: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Scienze Economiche, Giuridiche, Aziendali, Statistiche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Scienze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atematiche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Lettere moderne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Lingue Straniere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dirty="0"/>
          </a:p>
        </p:txBody>
      </p:sp>
      <p:pic>
        <p:nvPicPr>
          <p:cNvPr id="55300" name="Picture 2" descr="http://ian.umces.edu/imagelibrary/albums/userpics/12789/normal_ian-symbol-university-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6425" y="2263775"/>
            <a:ext cx="17002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738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cap="none" smtClean="0"/>
              <a:t>PERCHÉ SCEGLIERE INFORMATICA (SIA)</a:t>
            </a:r>
          </a:p>
        </p:txBody>
      </p:sp>
      <p:sp>
        <p:nvSpPr>
          <p:cNvPr id="56322" name="Rectangle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625"/>
          </a:xfrm>
        </p:spPr>
        <p:txBody>
          <a:bodyPr/>
          <a:lstStyle/>
          <a:p>
            <a:pPr eaLnBrk="1" hangingPunct="1"/>
            <a:r>
              <a:rPr lang="it-IT" b="1" smtClean="0"/>
              <a:t>Se sei appassionato alle nuove tecnologie.</a:t>
            </a:r>
          </a:p>
          <a:p>
            <a:pPr eaLnBrk="1" hangingPunct="1"/>
            <a:r>
              <a:rPr lang="it-IT" b="1" smtClean="0"/>
              <a:t>Se ti piace la logica e il ragionamento.</a:t>
            </a:r>
          </a:p>
          <a:p>
            <a:pPr eaLnBrk="1" hangingPunct="1"/>
            <a:r>
              <a:rPr lang="it-IT" b="1" smtClean="0"/>
              <a:t>Se vuoi capire come funziona il mondo digitale e Internet.</a:t>
            </a:r>
          </a:p>
        </p:txBody>
      </p:sp>
      <p:pic>
        <p:nvPicPr>
          <p:cNvPr id="56323" name="Picture 5" descr="104346324-GettyImages-58869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3875088"/>
            <a:ext cx="42291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Hands-touching-circle-global-network-credit-ipopba-iStock-Getty-Images-Plus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25" y="3189288"/>
            <a:ext cx="43195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1"/>
          <p:cNvSpPr>
            <a:spLocks noGrp="1"/>
          </p:cNvSpPr>
          <p:nvPr>
            <p:ph type="title" idx="4294967295"/>
          </p:nvPr>
        </p:nvSpPr>
        <p:spPr>
          <a:xfrm>
            <a:off x="436563" y="365125"/>
            <a:ext cx="1051560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700" b="1" dirty="0" smtClean="0"/>
              <a:t>PROFESSIONI IN CUI SONO “INTROVABILI” I DIPLOMATI ADATTE PER IL CORSO INFORMATICA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424113"/>
            <a:ext cx="81454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6143625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963" y="1882775"/>
            <a:ext cx="8215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8688" y="3244850"/>
            <a:ext cx="192087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5075" y="3179763"/>
            <a:ext cx="58308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/>
          <p:cNvSpPr>
            <a:spLocks noGrp="1"/>
          </p:cNvSpPr>
          <p:nvPr>
            <p:ph type="title" idx="4294967295"/>
          </p:nvPr>
        </p:nvSpPr>
        <p:spPr>
          <a:xfrm>
            <a:off x="520700" y="365125"/>
            <a:ext cx="1051560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700" b="1" dirty="0" smtClean="0"/>
              <a:t>PROFESSIONI IN CUI SONO “INTROVABILI” I DIPLOMATI ADATTE PER IL CORSO INFORMATICA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2441575"/>
            <a:ext cx="82311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1885950"/>
            <a:ext cx="8299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arco_000\Desktop\shutterstock_286318655-684x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312" y="3214469"/>
            <a:ext cx="1817957" cy="13634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6538" y="4689475"/>
            <a:ext cx="15700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1738" y="3425825"/>
            <a:ext cx="6265862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olo 1"/>
          <p:cNvSpPr>
            <a:spLocks noGrp="1"/>
          </p:cNvSpPr>
          <p:nvPr>
            <p:ph type="title" idx="4294967295"/>
          </p:nvPr>
        </p:nvSpPr>
        <p:spPr>
          <a:xfrm>
            <a:off x="717550" y="365125"/>
            <a:ext cx="1051560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700" b="1" dirty="0" smtClean="0"/>
              <a:t>UNA FIGURA PROFESSIONALE EMERGENTE: IL WEB MARKETER (ADATTO PER IL CORSO INFORMATICA)</a:t>
            </a:r>
          </a:p>
        </p:txBody>
      </p:sp>
      <p:sp>
        <p:nvSpPr>
          <p:cNvPr id="59394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15975" y="1825625"/>
            <a:ext cx="10515600" cy="4351338"/>
          </a:xfrm>
        </p:spPr>
        <p:txBody>
          <a:bodyPr/>
          <a:lstStyle/>
          <a:p>
            <a:pPr eaLnBrk="1" hangingPunct="1"/>
            <a:r>
              <a:rPr lang="it-IT" smtClean="0"/>
              <a:t>Esperto di tecnologie </a:t>
            </a:r>
            <a:r>
              <a:rPr lang="it-IT" b="1" smtClean="0"/>
              <a:t>Web</a:t>
            </a:r>
            <a:r>
              <a:rPr lang="it-IT" smtClean="0"/>
              <a:t> e di </a:t>
            </a:r>
            <a:r>
              <a:rPr lang="it-IT" b="1" smtClean="0"/>
              <a:t>marketing</a:t>
            </a:r>
            <a:r>
              <a:rPr lang="it-IT" smtClean="0"/>
              <a:t>, che consente alle aziende di incrementare il fatturato grazie a strategie di marketing on-line.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925" y="2740025"/>
            <a:ext cx="73152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1003</TotalTime>
  <Words>490</Words>
  <Application>Microsoft Office PowerPoint</Application>
  <PresentationFormat>Personalizzato</PresentationFormat>
  <Paragraphs>138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Modello struttura</vt:lpstr>
      </vt:variant>
      <vt:variant>
        <vt:i4>27</vt:i4>
      </vt:variant>
      <vt:variant>
        <vt:lpstr>Titoli diapositive</vt:lpstr>
      </vt:variant>
      <vt:variant>
        <vt:i4>22</vt:i4>
      </vt:variant>
    </vt:vector>
  </HeadingPairs>
  <TitlesOfParts>
    <vt:vector size="58" baseType="lpstr">
      <vt:lpstr>Arial</vt:lpstr>
      <vt:lpstr>Calibri Light</vt:lpstr>
      <vt:lpstr>Calibri</vt:lpstr>
      <vt:lpstr>Century Schoolbook</vt:lpstr>
      <vt:lpstr>Wingdings</vt:lpstr>
      <vt:lpstr>Wingdings 2</vt:lpstr>
      <vt:lpstr>Georgia</vt:lpstr>
      <vt:lpstr>AR BLANCA</vt:lpstr>
      <vt:lpstr>AR CENA</vt:lpstr>
      <vt:lpstr>Tema di Office</vt:lpstr>
      <vt:lpstr>Loggia</vt:lpstr>
      <vt:lpstr>1_Loggia</vt:lpstr>
      <vt:lpstr>Città</vt:lpstr>
      <vt:lpstr>Loggia</vt:lpstr>
      <vt:lpstr>Loggia</vt:lpstr>
      <vt:lpstr>Loggia</vt:lpstr>
      <vt:lpstr>Loggia</vt:lpstr>
      <vt:lpstr>Loggia</vt:lpstr>
      <vt:lpstr>Loggia</vt:lpstr>
      <vt:lpstr>1_Loggia</vt:lpstr>
      <vt:lpstr>1_Loggia</vt:lpstr>
      <vt:lpstr>1_Loggia</vt:lpstr>
      <vt:lpstr>1_Loggia</vt:lpstr>
      <vt:lpstr>1_Loggia</vt:lpstr>
      <vt:lpstr>1_Loggia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ISTITUTO TECNICO ECONOMICO -V. DE FRANCHIS-  </vt:lpstr>
      <vt:lpstr>Indirizzi:</vt:lpstr>
      <vt:lpstr>Amministrazione Finanza e Marketing                                   se…</vt:lpstr>
      <vt:lpstr>      Dopo il diploma Potrai </vt:lpstr>
      <vt:lpstr>E se avrai ancora voglia di studiare…</vt:lpstr>
      <vt:lpstr>PERCHÉ SCEGLIERE INFORMATICA (SIA)</vt:lpstr>
      <vt:lpstr>PROFESSIONI IN CUI SONO “INTROVABILI” I DIPLOMATI ADATTE PER IL CORSO INFORMATICA</vt:lpstr>
      <vt:lpstr>PROFESSIONI IN CUI SONO “INTROVABILI” I DIPLOMATI ADATTE PER IL CORSO INFORMATICA</vt:lpstr>
      <vt:lpstr>UNA FIGURA PROFESSIONALE EMERGENTE: IL WEB MARKETER (ADATTO PER IL CORSO INFORMATICA)</vt:lpstr>
      <vt:lpstr>ESPERTO DI SISTEMI INFORMATIVI AZIENDALI</vt:lpstr>
      <vt:lpstr>E SE AVRAI ANCORA VOGLIA DI STUDIARE  POTRAI ISCRIVERTI A TUTTE LE FACOLTÀ UNIVERSITARIE TRA CUI:</vt:lpstr>
      <vt:lpstr>                          Relazioni internazionali                per il marketing</vt:lpstr>
      <vt:lpstr>                Cosa studierai</vt:lpstr>
      <vt:lpstr>               Dopo il diploma?</vt:lpstr>
      <vt:lpstr> Turismo  se…</vt:lpstr>
      <vt:lpstr>Con il diploma potrai lavorare come:</vt:lpstr>
      <vt:lpstr>Lavorare nel settore ricreativo (aziende agrituristiche, parchi acquatici e di divertimento) </vt:lpstr>
      <vt:lpstr>Commissario di bordo receptionist e addetto all’accoglienza sui treni, sulle navi da crociera e sui voli nazionali ed internazionali  </vt:lpstr>
      <vt:lpstr>Diapositiva 19</vt:lpstr>
      <vt:lpstr>E se avrai ancora voglia di studiare  potrai iscriverti a tutte le facoltà universitarie tra cui:</vt:lpstr>
      <vt:lpstr>Microinserimenti</vt:lpstr>
      <vt:lpstr>PICCOLO SONDAGGIO REAL-TIME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TECNICO ECONOMICO V. DE FRANCHIS</dc:title>
  <dc:creator>MConcetta</dc:creator>
  <cp:lastModifiedBy>Master</cp:lastModifiedBy>
  <cp:revision>143</cp:revision>
  <dcterms:created xsi:type="dcterms:W3CDTF">2016-11-26T18:17:28Z</dcterms:created>
  <dcterms:modified xsi:type="dcterms:W3CDTF">2018-12-13T09:54:02Z</dcterms:modified>
</cp:coreProperties>
</file>