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80" r:id="rId25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883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D8487-2500-45C1-9211-7975A82171D9}" type="datetimeFigureOut">
              <a:rPr lang="it-IT"/>
              <a:pPr>
                <a:defRPr/>
              </a:pPr>
              <a:t>22/09/2014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FCD43-140F-4F95-8FEB-4FEAEA56F2A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A201C-AB7F-4F23-975B-EEE98C4B4493}" type="datetimeFigureOut">
              <a:rPr lang="it-IT"/>
              <a:pPr>
                <a:defRPr/>
              </a:pPr>
              <a:t>22/09/2014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EF0D3-5996-48EE-A0D7-4117787722E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92F2F7-27BB-4852-95CE-A969B8005051}" type="datetimeFigureOut">
              <a:rPr lang="it-IT"/>
              <a:pPr>
                <a:defRPr/>
              </a:pPr>
              <a:t>22/09/2014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217BE-0F56-47E8-8CD0-B0FB6D8334C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1A0F7-7D53-48E4-958B-7B78565EF9D8}" type="datetimeFigureOut">
              <a:rPr lang="it-IT"/>
              <a:pPr>
                <a:defRPr/>
              </a:pPr>
              <a:t>22/09/2014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FB38A-D199-4D97-8DB7-AA8ACA45788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EDC42-256B-4D5E-B395-E4FD38D869E0}" type="datetimeFigureOut">
              <a:rPr lang="it-IT"/>
              <a:pPr>
                <a:defRPr/>
              </a:pPr>
              <a:t>22/09/2014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A6DE4-4F08-4CB8-8E35-08763565EBE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449CF-12D6-487F-9F3F-92FFA95CA534}" type="datetimeFigureOut">
              <a:rPr lang="it-IT"/>
              <a:pPr>
                <a:defRPr/>
              </a:pPr>
              <a:t>22/09/2014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D8E68-116F-4759-887E-A18FAAD92C0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9BA92-C3D4-4FB0-8A49-40CC79E250FA}" type="datetimeFigureOut">
              <a:rPr lang="it-IT"/>
              <a:pPr>
                <a:defRPr/>
              </a:pPr>
              <a:t>22/09/2014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4C2205-65D1-46FC-838E-EEE1C6F0789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5DE19-353D-4137-A509-E3F21B31939D}" type="datetimeFigureOut">
              <a:rPr lang="it-IT"/>
              <a:pPr>
                <a:defRPr/>
              </a:pPr>
              <a:t>22/09/2014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374C6-F5E5-4044-9893-0A9FCF4D7BB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78944-FD43-40EF-948E-4437991CA8A7}" type="datetimeFigureOut">
              <a:rPr lang="it-IT"/>
              <a:pPr>
                <a:defRPr/>
              </a:pPr>
              <a:t>22/09/2014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BA2C9-8100-4359-A4D8-D27778EE61D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180EE-DAB5-4398-880D-1473696C03A9}" type="datetimeFigureOut">
              <a:rPr lang="it-IT"/>
              <a:pPr>
                <a:defRPr/>
              </a:pPr>
              <a:t>22/09/2014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11B65-1649-4B1D-9C89-D90DD614890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9A587-F9D0-4319-AA00-764394720850}" type="datetimeFigureOut">
              <a:rPr lang="it-IT"/>
              <a:pPr>
                <a:defRPr/>
              </a:pPr>
              <a:t>22/09/2014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31ED4-C1A9-46AA-968B-13E1F437E3D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B87E927-9F5C-4F55-8EDA-81500095F876}" type="datetimeFigureOut">
              <a:rPr lang="it-IT"/>
              <a:pPr>
                <a:defRPr/>
              </a:pPr>
              <a:t>22/09/2014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6FEFE1-D22B-44EC-8A0E-33CC8F513A0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FUNZIONI STRUMENTALI</a:t>
            </a:r>
            <a:br>
              <a:rPr lang="it-IT" smtClean="0"/>
            </a:br>
            <a:r>
              <a:rPr lang="it-IT" smtClean="0"/>
              <a:t>a.s.2014-2015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AREE e CONTENUTI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 CRITERI </a:t>
            </a:r>
            <a:r>
              <a:rPr lang="it-IT" dirty="0" err="1" smtClean="0"/>
              <a:t>DI</a:t>
            </a:r>
            <a:r>
              <a:rPr lang="it-IT" dirty="0" smtClean="0"/>
              <a:t> ATTRIBUZIONE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Predisporre ed attuare le azioni di orientamento in entrata ed in uscita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Predisporre il calendario degli incontri tra docenti, alunni e famiglie periodicamente nonché all’occorrenza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Monitorare la scelta dei libri di testo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 promuovere l’</a:t>
            </a:r>
            <a:r>
              <a:rPr lang="it-IT" dirty="0" err="1" smtClean="0"/>
              <a:t>inclusività</a:t>
            </a:r>
            <a:r>
              <a:rPr lang="it-IT" dirty="0" smtClean="0"/>
              <a:t> per gli alunni con disabilità o H, alunni stranieri, alunni con disagio psicologico, economico, sociale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Favorire attività di </a:t>
            </a:r>
            <a:r>
              <a:rPr lang="it-IT" dirty="0" err="1" smtClean="0"/>
              <a:t>ri-orientamento</a:t>
            </a:r>
            <a:r>
              <a:rPr lang="it-IT" dirty="0" smtClean="0"/>
              <a:t> e di sportello- ascolto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Favorire azione integrata </a:t>
            </a:r>
            <a:r>
              <a:rPr lang="it-IT" dirty="0" err="1" smtClean="0"/>
              <a:t>scuola-alunni-famiglie</a:t>
            </a:r>
            <a:r>
              <a:rPr lang="it-IT" dirty="0" smtClean="0"/>
              <a:t> in funzione del successo formativo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Concordare con i docenti i calendari-attività per la mediazione psicologica, linguistica e comunque tutoriale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Favorire esperienze di mobilità studentesca internazionale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Predisporre un Piano viaggi e visite guidate da sottoporre agli alunni nelle assemblee di classe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Predisporre un Piano attività extracurricolari interne o anche esterne alla Scuola da sottoporre ai rappresentanti degli Studenti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Favorire la condivisione circa la scelta  delle modalità di tenuta degli spazi collegiali ed assembleari studenteschi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err="1" smtClean="0"/>
              <a:t>Calendarizzare</a:t>
            </a:r>
            <a:r>
              <a:rPr lang="it-IT" dirty="0" smtClean="0"/>
              <a:t> un incontro mensile con gli studenti per l’ascolto dei bisogni e della problematiche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Sottoporre al Collegio proposte circa la tipologia degli interventi di sostegno e recupero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Curare la organizzazione di giornate particolari, quali quella dell’adolescenza, della donna, dell’alimentazione,della legalità, della memoria, del cinema, della musica, dell’arte, del fai da te, dello sport, del videogioco, </a:t>
            </a:r>
            <a:r>
              <a:rPr lang="it-IT" dirty="0" err="1" smtClean="0"/>
              <a:t>etc</a:t>
            </a:r>
            <a:endParaRPr lang="it-IT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Proporre al Collegio brochure e </a:t>
            </a:r>
            <a:r>
              <a:rPr lang="it-IT" dirty="0" err="1" smtClean="0"/>
              <a:t>depliants</a:t>
            </a:r>
            <a:r>
              <a:rPr lang="it-IT" dirty="0" smtClean="0"/>
              <a:t> pubblicitari, nonché, raccordandosi con la FS 5, iniziative  di marketing della Scuola sul sito web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Strutturare e proporre al Collegio la istituzione di comitati genitori e comitati alunni che interagiscano per l’attuazione e innovazione del POF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25602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smtClean="0"/>
              <a:t>Proporre modalità di valorizzazione delle eccellenze fra gli alunni</a:t>
            </a:r>
          </a:p>
          <a:p>
            <a:pPr eaLnBrk="1" hangingPunct="1">
              <a:lnSpc>
                <a:spcPct val="90000"/>
              </a:lnSpc>
            </a:pPr>
            <a:r>
              <a:rPr lang="it-IT" smtClean="0"/>
              <a:t>Promuovere iniziative di cittadinanza attiva, volontariato, educazione alimentare, sessuale, stradale, alla legalità</a:t>
            </a:r>
          </a:p>
          <a:p>
            <a:pPr eaLnBrk="1" hangingPunct="1">
              <a:lnSpc>
                <a:spcPct val="90000"/>
              </a:lnSpc>
            </a:pPr>
            <a:r>
              <a:rPr lang="it-IT" smtClean="0"/>
              <a:t>Individuare strumenti-ponte fra la Scuola, gli Istituti secondari di primo grado e le Università, sia del territorio che esterne ad esso  </a:t>
            </a:r>
          </a:p>
          <a:p>
            <a:pPr eaLnBrk="1" hangingPunct="1"/>
            <a:r>
              <a:rPr lang="it-IT" smtClean="0"/>
              <a:t>Trasmissione e aggiornamento contenuti webmaster </a:t>
            </a:r>
          </a:p>
          <a:p>
            <a:pPr eaLnBrk="1" hangingPunct="1">
              <a:lnSpc>
                <a:spcPct val="90000"/>
              </a:lnSpc>
            </a:pPr>
            <a:endParaRPr lang="it-IT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AREA 4</a:t>
            </a:r>
          </a:p>
        </p:txBody>
      </p:sp>
      <p:sp>
        <p:nvSpPr>
          <p:cNvPr id="26626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smtClean="0"/>
              <a:t>QUALITA’ E VALUTAZIONE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Predisporre modulistica per i docenti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Condividere le procedure per la ottimizzazione e razionalizzazione delle risorse tutte della Scuola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Predisporre griglie e moduli condivisi per garantire la omogeneità della valutazione didattica, nonché verificare l’attuazione  della uniformità di essa, sia </a:t>
            </a:r>
            <a:r>
              <a:rPr lang="it-IT" dirty="0" err="1" smtClean="0"/>
              <a:t>interperiodale</a:t>
            </a:r>
            <a:r>
              <a:rPr lang="it-IT" dirty="0" smtClean="0"/>
              <a:t> che di scrutinio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Monitorare e relazionare ad ogni sessione di Collegio sulle ricadute di ogni iniziativa e/o progetto che coinvolga la Scuola</a:t>
            </a:r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28674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it-IT" sz="2700" smtClean="0"/>
              <a:t>Gestione della documentazione relativa alla somministrazione e tabulazione delle prove INVALSI</a:t>
            </a:r>
          </a:p>
          <a:p>
            <a:pPr eaLnBrk="1" hangingPunct="1">
              <a:lnSpc>
                <a:spcPct val="80000"/>
              </a:lnSpc>
            </a:pPr>
            <a:r>
              <a:rPr lang="it-IT" sz="2700" smtClean="0"/>
              <a:t>Verifica e valutazione dei risultati di esse da sottoporre al Collegio</a:t>
            </a:r>
          </a:p>
          <a:p>
            <a:pPr eaLnBrk="1" hangingPunct="1">
              <a:lnSpc>
                <a:spcPct val="80000"/>
              </a:lnSpc>
            </a:pPr>
            <a:r>
              <a:rPr lang="it-IT" sz="2700" smtClean="0"/>
              <a:t> predisporre questionari per la raccolta di dati di autovalutazione di qualità da somministrare agli alunni, alle famiglie, ai docenti e al personale tutto della Scuola, in funzione di verifica, correzione e sviluppo delle scelte del POF</a:t>
            </a:r>
          </a:p>
          <a:p>
            <a:pPr eaLnBrk="1" hangingPunct="1">
              <a:lnSpc>
                <a:spcPct val="80000"/>
              </a:lnSpc>
            </a:pPr>
            <a:r>
              <a:rPr lang="it-IT" sz="2700" smtClean="0"/>
              <a:t>Tabulazione dei dati e risultati dei test di autovalutazione da sottoporre almeno tre volte all’anno al Collegio  </a:t>
            </a:r>
          </a:p>
          <a:p>
            <a:pPr eaLnBrk="1" hangingPunct="1"/>
            <a:r>
              <a:rPr lang="it-IT" smtClean="0"/>
              <a:t>Trasmissione e aggiornamento contenuti webmaster </a:t>
            </a:r>
          </a:p>
          <a:p>
            <a:pPr eaLnBrk="1" hangingPunct="1">
              <a:lnSpc>
                <a:spcPct val="80000"/>
              </a:lnSpc>
            </a:pPr>
            <a:endParaRPr lang="it-IT" sz="270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AREA 5</a:t>
            </a:r>
          </a:p>
        </p:txBody>
      </p:sp>
      <p:sp>
        <p:nvSpPr>
          <p:cNvPr id="29698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smtClean="0"/>
              <a:t>PROGETTI, RAPPORTI COL TERRITORIO E SITO WEB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Predisposizione del Piano Integrato di Istituto (FSE, FESR, PON, POR Campania)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Promuovere e coordinare la raccolta di progetti curricolari ed </a:t>
            </a:r>
            <a:r>
              <a:rPr lang="it-IT" dirty="0" err="1" smtClean="0"/>
              <a:t>extraxcurricolari</a:t>
            </a:r>
            <a:r>
              <a:rPr lang="it-IT" dirty="0" smtClean="0"/>
              <a:t> sia a carico del Fondo d’Istituto che da Piano Integrato d’Istituto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Promuovere accordi, intese, convenzioni, partenariati con altre Scuole, con </a:t>
            </a:r>
            <a:r>
              <a:rPr lang="it-IT" dirty="0" err="1" smtClean="0"/>
              <a:t>EE.LL.</a:t>
            </a:r>
            <a:r>
              <a:rPr lang="it-IT" dirty="0" smtClean="0"/>
              <a:t>, associazioni territoriali, Imprese, Uffici, P.A., Università Confindustria ed altre associazioni di categoria, GAL, </a:t>
            </a:r>
            <a:r>
              <a:rPr lang="it-IT" dirty="0" err="1" smtClean="0"/>
              <a:t>etc</a:t>
            </a:r>
            <a:r>
              <a:rPr lang="it-IT" dirty="0" smtClean="0"/>
              <a:t>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Alternanza scuola-lavoro, </a:t>
            </a:r>
            <a:r>
              <a:rPr lang="it-IT" dirty="0" err="1" smtClean="0"/>
              <a:t>stages</a:t>
            </a:r>
            <a:r>
              <a:rPr lang="it-IT" dirty="0" smtClean="0"/>
              <a:t>, </a:t>
            </a:r>
            <a:r>
              <a:rPr lang="it-IT" smtClean="0"/>
              <a:t>tirocinii</a:t>
            </a:r>
            <a:endParaRPr lang="it-IT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1746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it-IT" sz="2000" smtClean="0"/>
              <a:t>Rapportarsi periodicamente alle altre FF.SS. per raccogliere iniziative di innovazione, promozione e sviluppo della Scuola</a:t>
            </a:r>
          </a:p>
          <a:p>
            <a:pPr eaLnBrk="1" hangingPunct="1">
              <a:lnSpc>
                <a:spcPct val="80000"/>
              </a:lnSpc>
            </a:pPr>
            <a:r>
              <a:rPr lang="it-IT" sz="2000" smtClean="0"/>
              <a:t>Aggiornamento sito web</a:t>
            </a:r>
          </a:p>
          <a:p>
            <a:pPr eaLnBrk="1" hangingPunct="1">
              <a:lnSpc>
                <a:spcPct val="80000"/>
              </a:lnSpc>
            </a:pPr>
            <a:r>
              <a:rPr lang="it-IT" sz="2000" smtClean="0"/>
              <a:t>Favorire utilizzo dei laboratori e loro funzionalità, in sinergia con i tecnici</a:t>
            </a:r>
          </a:p>
          <a:p>
            <a:pPr eaLnBrk="1" hangingPunct="1">
              <a:lnSpc>
                <a:spcPct val="80000"/>
              </a:lnSpc>
            </a:pPr>
            <a:r>
              <a:rPr lang="it-IT" sz="2000" smtClean="0"/>
              <a:t>Controllo di razionale e corretto utilizzo dei laboratori</a:t>
            </a:r>
          </a:p>
          <a:p>
            <a:pPr eaLnBrk="1" hangingPunct="1">
              <a:lnSpc>
                <a:spcPct val="80000"/>
              </a:lnSpc>
            </a:pPr>
            <a:r>
              <a:rPr lang="it-IT" sz="2000" smtClean="0"/>
              <a:t>Creazione di community, blog, network, social con i protagonisti della Scuola e del territorio</a:t>
            </a:r>
          </a:p>
          <a:p>
            <a:pPr eaLnBrk="1" hangingPunct="1">
              <a:lnSpc>
                <a:spcPct val="80000"/>
              </a:lnSpc>
            </a:pPr>
            <a:r>
              <a:rPr lang="it-IT" sz="2000" smtClean="0"/>
              <a:t>Inserimento della Scuola in mailing list, short list</a:t>
            </a:r>
          </a:p>
          <a:p>
            <a:pPr eaLnBrk="1" hangingPunct="1">
              <a:lnSpc>
                <a:spcPct val="80000"/>
              </a:lnSpc>
            </a:pPr>
            <a:r>
              <a:rPr lang="it-IT" sz="2000" smtClean="0"/>
              <a:t>Partecipazione eventi</a:t>
            </a:r>
          </a:p>
          <a:p>
            <a:pPr eaLnBrk="1" hangingPunct="1">
              <a:lnSpc>
                <a:spcPct val="80000"/>
              </a:lnSpc>
            </a:pPr>
            <a:r>
              <a:rPr lang="it-IT" sz="2000" smtClean="0"/>
              <a:t>Utilizzo del sito per l’apprendimento a distanza (e-learning)</a:t>
            </a:r>
          </a:p>
          <a:p>
            <a:pPr eaLnBrk="1" hangingPunct="1">
              <a:lnSpc>
                <a:spcPct val="80000"/>
              </a:lnSpc>
            </a:pPr>
            <a:r>
              <a:rPr lang="it-IT" sz="2000" smtClean="0"/>
              <a:t>Ricerca e diffusione di software e contenuti digitali multimediali di supporto alla didattica</a:t>
            </a:r>
          </a:p>
          <a:p>
            <a:pPr eaLnBrk="1" hangingPunct="1">
              <a:lnSpc>
                <a:spcPct val="80000"/>
              </a:lnSpc>
            </a:pPr>
            <a:r>
              <a:rPr lang="it-IT" sz="2000" smtClean="0"/>
              <a:t>Fornire consulenza ai docenti per l’uso di materiali audiovisivi, e-book, LIM, che integrino la lezione e i libri di testo   </a:t>
            </a:r>
          </a:p>
          <a:p>
            <a:pPr eaLnBrk="1" hangingPunct="1"/>
            <a:r>
              <a:rPr lang="it-IT" smtClean="0"/>
              <a:t>Trasmissione e aggiornamento contenuti webmaster </a:t>
            </a:r>
          </a:p>
          <a:p>
            <a:pPr eaLnBrk="1" hangingPunct="1">
              <a:lnSpc>
                <a:spcPct val="80000"/>
              </a:lnSpc>
            </a:pPr>
            <a:endParaRPr lang="it-IT" sz="20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AREA 1</a:t>
            </a:r>
          </a:p>
        </p:txBody>
      </p:sp>
      <p:sp>
        <p:nvSpPr>
          <p:cNvPr id="14338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smtClean="0"/>
              <a:t>Redazione, gestione, monitoraggio P.O.F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CRITERI ATTRIBUZIONE</a:t>
            </a:r>
          </a:p>
        </p:txBody>
      </p:sp>
      <p:sp>
        <p:nvSpPr>
          <p:cNvPr id="32770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it-IT" sz="2200" u="sng" smtClean="0"/>
              <a:t>Criterio di ammissibilità</a:t>
            </a:r>
            <a:r>
              <a:rPr lang="it-IT" sz="2200" smtClean="0"/>
              <a:t>:</a:t>
            </a:r>
          </a:p>
          <a:p>
            <a:pPr eaLnBrk="1" hangingPunct="1">
              <a:lnSpc>
                <a:spcPct val="80000"/>
              </a:lnSpc>
            </a:pPr>
            <a:r>
              <a:rPr lang="it-IT" sz="2200" smtClean="0"/>
              <a:t>Docente di ruolo, in servizio a cattedra completa, non in part-time;</a:t>
            </a:r>
          </a:p>
          <a:p>
            <a:pPr eaLnBrk="1" hangingPunct="1">
              <a:lnSpc>
                <a:spcPct val="80000"/>
              </a:lnSpc>
            </a:pPr>
            <a:r>
              <a:rPr lang="it-IT" sz="2200" u="sng" smtClean="0"/>
              <a:t>Criteri di valutazione</a:t>
            </a:r>
            <a:r>
              <a:rPr lang="it-IT" sz="2200" smtClean="0"/>
              <a:t>: </a:t>
            </a:r>
          </a:p>
          <a:p>
            <a:pPr eaLnBrk="1" hangingPunct="1">
              <a:lnSpc>
                <a:spcPct val="80000"/>
              </a:lnSpc>
            </a:pPr>
            <a:r>
              <a:rPr lang="it-IT" sz="2200" smtClean="0"/>
              <a:t>Docente che ha accumulato meno assenze nell’ultimo biennio</a:t>
            </a:r>
          </a:p>
          <a:p>
            <a:pPr eaLnBrk="1" hangingPunct="1">
              <a:lnSpc>
                <a:spcPct val="80000"/>
              </a:lnSpc>
            </a:pPr>
            <a:r>
              <a:rPr lang="it-IT" sz="2200" smtClean="0"/>
              <a:t>Docente che abbia acquisito competenze specifiche documentate nell’area o aree in cui si candida</a:t>
            </a:r>
          </a:p>
          <a:p>
            <a:pPr eaLnBrk="1" hangingPunct="1">
              <a:lnSpc>
                <a:spcPct val="80000"/>
              </a:lnSpc>
            </a:pPr>
            <a:r>
              <a:rPr lang="it-IT" sz="2200" smtClean="0"/>
              <a:t>Titoli oltre quelli di accesso al ruolo, attinenti all’area in cui si candida</a:t>
            </a:r>
          </a:p>
          <a:p>
            <a:pPr eaLnBrk="1" hangingPunct="1">
              <a:lnSpc>
                <a:spcPct val="80000"/>
              </a:lnSpc>
            </a:pPr>
            <a:r>
              <a:rPr lang="it-IT" sz="2200" smtClean="0"/>
              <a:t>Partecipazione documentata a corsi di aggiornamento /formazione</a:t>
            </a:r>
          </a:p>
          <a:p>
            <a:pPr eaLnBrk="1" hangingPunct="1">
              <a:lnSpc>
                <a:spcPct val="80000"/>
              </a:lnSpc>
            </a:pPr>
            <a:r>
              <a:rPr lang="it-IT" sz="2200" smtClean="0"/>
              <a:t>Disponibilità ad aggiornamento sulla funzione</a:t>
            </a:r>
          </a:p>
          <a:p>
            <a:pPr eaLnBrk="1" hangingPunct="1">
              <a:lnSpc>
                <a:spcPct val="80000"/>
              </a:lnSpc>
            </a:pPr>
            <a:r>
              <a:rPr lang="it-IT" sz="2200" smtClean="0"/>
              <a:t>Disponibilità a trasferte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3794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smtClean="0"/>
              <a:t>Saranno valutati i titoli come da tabella allegata;</a:t>
            </a:r>
          </a:p>
          <a:p>
            <a:pPr eaLnBrk="1" hangingPunct="1"/>
            <a:r>
              <a:rPr lang="it-IT" smtClean="0"/>
              <a:t>Sarà allegata alla candidatura l’idea progettuale, contenente gli obiettivi prefissati e le modalità di attuazione di essi</a:t>
            </a:r>
          </a:p>
          <a:p>
            <a:pPr eaLnBrk="1" hangingPunct="1"/>
            <a:r>
              <a:rPr lang="it-IT" smtClean="0"/>
              <a:t>A parità di valutazione, sarà preferito il docente più giovane di età</a:t>
            </a:r>
          </a:p>
          <a:p>
            <a:pPr eaLnBrk="1" hangingPunct="1"/>
            <a:r>
              <a:rPr lang="it-IT" smtClean="0"/>
              <a:t>A parità di valutazione, sarà preferito il docente che non ha svolto l’attività di F.S. nell’ultimo biennio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olo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/>
            <a:r>
              <a:rPr lang="it-IT" smtClean="0"/>
              <a:t>TABELLA titoli </a:t>
            </a:r>
          </a:p>
        </p:txBody>
      </p:sp>
      <p:graphicFrame>
        <p:nvGraphicFramePr>
          <p:cNvPr id="34857" name="Group 41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911600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titolo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Punteggio per ognuno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Max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243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Laurea, oltre quella di accesso al ruolo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Triennale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Magistrale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Master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Per la durata fino ad un anno 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Per durata superiore 2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Dottorato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Diploma oltre quello di acceso al ruolo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0,50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Titoli vari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o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/>
            <a:r>
              <a:rPr lang="it-IT" smtClean="0"/>
              <a:t>TABELLA competenze </a:t>
            </a:r>
          </a:p>
        </p:txBody>
      </p:sp>
      <p:graphicFrame>
        <p:nvGraphicFramePr>
          <p:cNvPr id="37927" name="Group 39"/>
          <p:cNvGraphicFramePr>
            <a:graphicFrameLocks noGrp="1"/>
          </p:cNvGraphicFramePr>
          <p:nvPr>
            <p:ph idx="4294967295"/>
          </p:nvPr>
        </p:nvGraphicFramePr>
        <p:xfrm>
          <a:off x="457200" y="1600200"/>
          <a:ext cx="8229600" cy="3368675"/>
        </p:xfrm>
        <a:graphic>
          <a:graphicData uri="http://schemas.openxmlformats.org/drawingml/2006/table">
            <a:tbl>
              <a:tblPr/>
              <a:tblGrid>
                <a:gridCol w="2819400"/>
                <a:gridCol w="2667000"/>
                <a:gridCol w="27432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competenza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Punteggio per ognuno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Max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243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informatica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esperienziale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Fino a tre anni 3 punti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Oltre tre anni 5 punti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Formazione/aggiornamento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Per ogni corso 1 punto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o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/>
            <a:r>
              <a:rPr lang="it-IT" smtClean="0"/>
              <a:t>TABELLA assenze </a:t>
            </a:r>
          </a:p>
        </p:txBody>
      </p:sp>
      <p:graphicFrame>
        <p:nvGraphicFramePr>
          <p:cNvPr id="38956" name="Group 44"/>
          <p:cNvGraphicFramePr>
            <a:graphicFrameLocks noGrp="1"/>
          </p:cNvGraphicFramePr>
          <p:nvPr>
            <p:ph idx="4294967295"/>
          </p:nvPr>
        </p:nvGraphicFramePr>
        <p:xfrm>
          <a:off x="457200" y="1600200"/>
          <a:ext cx="8229600" cy="3868738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Max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243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assenze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 punti per un numero di giorni di assenza inferiore a 15 nell’ultimo biennio;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 punto per un numero di giorni di  assenza inferiore a 30 nell’ultimo biennio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Predisposizione POF e suoi aggiornamenti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Aggiornamento e condivisione del Regolamento d’Istituto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Coordinamento con le altre FF.SS. attraverso  format di report periodici da distribuire e riottenere da esse al fine di monitorare costantemente l’avanzamento del Piano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Coordinare le altre FF.SS., </a:t>
            </a:r>
            <a:r>
              <a:rPr lang="it-IT" dirty="0" err="1" smtClean="0"/>
              <a:t>calendarizzare</a:t>
            </a:r>
            <a:r>
              <a:rPr lang="it-IT" dirty="0" smtClean="0"/>
              <a:t> e verbalizzare le riunioni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 promozione del Patto Educativo della Scuola con alunni, famiglie, docenti e altre risorse della Scuola stessa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Monitoraggio del contesto ambientale e dei bisogni della comunità scolastica  in tutte le sue componenti , quali docenti, alunni, famiglie, ufficio </a:t>
            </a:r>
            <a:r>
              <a:rPr lang="it-IT" dirty="0" err="1" smtClean="0"/>
              <a:t>D.S.</a:t>
            </a:r>
            <a:r>
              <a:rPr lang="it-IT" dirty="0" smtClean="0"/>
              <a:t>, tecnici di laboratorio,  personale ATA, i collaboratori scolastici</a:t>
            </a:r>
            <a:endParaRPr lang="it-IT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Abbellimento degli ambienti della scuola, potenziamento biblioteca, palestra, </a:t>
            </a:r>
            <a:r>
              <a:rPr lang="it-IT" dirty="0" err="1" smtClean="0"/>
              <a:t>etc</a:t>
            </a:r>
            <a:endParaRPr lang="it-IT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Promozione e diffusione della cultura dell’integrazione, della condivisione, della identità culturale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17410" name="Segnaposto contenuto 2"/>
          <p:cNvSpPr>
            <a:spLocks noGrp="1"/>
          </p:cNvSpPr>
          <p:nvPr>
            <p:ph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eaLnBrk="1" hangingPunct="1"/>
            <a:r>
              <a:rPr lang="it-IT" smtClean="0"/>
              <a:t>Attivazione di percorsi, attività, progetti finalizzati al rinnovamento e al potenziamento della competitività della Scuola</a:t>
            </a:r>
          </a:p>
          <a:p>
            <a:pPr eaLnBrk="1" hangingPunct="1"/>
            <a:r>
              <a:rPr lang="it-IT" smtClean="0"/>
              <a:t>Trasmissione e aggiornamento contenuti webmaster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AREA 2 </a:t>
            </a:r>
          </a:p>
        </p:txBody>
      </p:sp>
      <p:sp>
        <p:nvSpPr>
          <p:cNvPr id="18434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smtClean="0"/>
              <a:t>DOCENTI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Favorire l’attività dei docenti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Supportare i Coordinatori di Classe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Promuovere l’attività dei dipartimenti disciplinari e monitorare l’output delle riunioni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Rapportarsi con la </a:t>
            </a:r>
            <a:r>
              <a:rPr lang="it-IT" dirty="0" err="1" smtClean="0"/>
              <a:t>F.S.</a:t>
            </a:r>
            <a:r>
              <a:rPr lang="it-IT" dirty="0" smtClean="0"/>
              <a:t> 4 per la distribuzione ai Colleghi della modulistica on </a:t>
            </a:r>
            <a:r>
              <a:rPr lang="it-IT" dirty="0" err="1" smtClean="0"/>
              <a:t>line</a:t>
            </a:r>
            <a:r>
              <a:rPr lang="it-IT" dirty="0" smtClean="0"/>
              <a:t> e/o cartacea per le attività di programmazione didattica e tutta dei Consigli di Classe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Verificare il corretto utilizzo della modulistica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20482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sz="2700" smtClean="0"/>
              <a:t>Rapportarsi alla F.S. Area 1 per promuovere incontri e confronti  tra docenti e con le famiglie sullo stato di attuazione del POF per le nuove iniziative da intraprendere e per stimolare la collaborazione al fine dell’attuazione del POF</a:t>
            </a:r>
          </a:p>
          <a:p>
            <a:pPr eaLnBrk="1" hangingPunct="1">
              <a:lnSpc>
                <a:spcPct val="90000"/>
              </a:lnSpc>
            </a:pPr>
            <a:r>
              <a:rPr lang="it-IT" sz="2700" smtClean="0"/>
              <a:t>Monitorare assenze, ritardi, note disciplinari anche al fine di segnalare eventuali casi di dispersione scolastica</a:t>
            </a:r>
          </a:p>
          <a:p>
            <a:pPr eaLnBrk="1" hangingPunct="1">
              <a:lnSpc>
                <a:spcPct val="90000"/>
              </a:lnSpc>
            </a:pPr>
            <a:r>
              <a:rPr lang="it-IT" sz="2700" smtClean="0"/>
              <a:t>Predisporre il Piano delle attività e la calendarizzazione di esse (ponti, festività, etc)</a:t>
            </a:r>
          </a:p>
          <a:p>
            <a:pPr eaLnBrk="1" hangingPunct="1">
              <a:lnSpc>
                <a:spcPct val="90000"/>
              </a:lnSpc>
            </a:pPr>
            <a:r>
              <a:rPr lang="it-IT" sz="2700" smtClean="0"/>
              <a:t>Promuovere e programmare corsi di aggiornamento per i docenti</a:t>
            </a:r>
          </a:p>
          <a:p>
            <a:pPr eaLnBrk="1" hangingPunct="1"/>
            <a:r>
              <a:rPr lang="it-IT" smtClean="0"/>
              <a:t>Trasmissione e aggiornamento contenuti webmaster </a:t>
            </a:r>
          </a:p>
          <a:p>
            <a:pPr eaLnBrk="1" hangingPunct="1">
              <a:lnSpc>
                <a:spcPct val="90000"/>
              </a:lnSpc>
            </a:pPr>
            <a:endParaRPr lang="it-IT" sz="27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AREA 3</a:t>
            </a:r>
          </a:p>
        </p:txBody>
      </p:sp>
      <p:sp>
        <p:nvSpPr>
          <p:cNvPr id="21506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smtClean="0"/>
              <a:t>ALUNNI E ORIENTAMENTO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1120</Words>
  <Application>Microsoft Office PowerPoint</Application>
  <PresentationFormat>Presentazione su schermo (4:3)</PresentationFormat>
  <Paragraphs>131</Paragraphs>
  <Slides>24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Modello struttura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7" baseType="lpstr">
      <vt:lpstr>Arial</vt:lpstr>
      <vt:lpstr>Calibri</vt:lpstr>
      <vt:lpstr>Tema di Office</vt:lpstr>
      <vt:lpstr>FUNZIONI STRUMENTALI a.s.2014-2015</vt:lpstr>
      <vt:lpstr>AREA 1</vt:lpstr>
      <vt:lpstr>Diapositiva 3</vt:lpstr>
      <vt:lpstr>Diapositiva 4</vt:lpstr>
      <vt:lpstr>Diapositiva 5</vt:lpstr>
      <vt:lpstr>AREA 2 </vt:lpstr>
      <vt:lpstr>Diapositiva 7</vt:lpstr>
      <vt:lpstr>Diapositiva 8</vt:lpstr>
      <vt:lpstr>AREA 3</vt:lpstr>
      <vt:lpstr>Diapositiva 10</vt:lpstr>
      <vt:lpstr>Diapositiva 11</vt:lpstr>
      <vt:lpstr>Diapositiva 12</vt:lpstr>
      <vt:lpstr>Diapositiva 13</vt:lpstr>
      <vt:lpstr>AREA 4</vt:lpstr>
      <vt:lpstr>Diapositiva 15</vt:lpstr>
      <vt:lpstr>Diapositiva 16</vt:lpstr>
      <vt:lpstr>AREA 5</vt:lpstr>
      <vt:lpstr>Diapositiva 18</vt:lpstr>
      <vt:lpstr>Diapositiva 19</vt:lpstr>
      <vt:lpstr>CRITERI ATTRIBUZIONE</vt:lpstr>
      <vt:lpstr>Diapositiva 21</vt:lpstr>
      <vt:lpstr>TABELLA titoli </vt:lpstr>
      <vt:lpstr>TABELLA competenze </vt:lpstr>
      <vt:lpstr>TABELLA assenze 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FUNZIONI STRUMENTALI a.s.2014-2015</dc:title>
  <dc:creator> </dc:creator>
  <cp:lastModifiedBy>LAVORO</cp:lastModifiedBy>
  <cp:revision>19</cp:revision>
  <dcterms:created xsi:type="dcterms:W3CDTF">2014-09-07T08:45:58Z</dcterms:created>
  <dcterms:modified xsi:type="dcterms:W3CDTF">2014-09-22T10:12:30Z</dcterms:modified>
</cp:coreProperties>
</file>